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4"/>
  </p:sldMasterIdLst>
  <p:sldIdLst>
    <p:sldId id="256" r:id="rId5"/>
    <p:sldId id="257" r:id="rId6"/>
    <p:sldId id="258" r:id="rId7"/>
    <p:sldId id="260" r:id="rId8"/>
    <p:sldId id="261" r:id="rId9"/>
    <p:sldId id="263" r:id="rId10"/>
    <p:sldId id="283" r:id="rId11"/>
    <p:sldId id="285" r:id="rId12"/>
    <p:sldId id="267" r:id="rId13"/>
    <p:sldId id="278" r:id="rId14"/>
    <p:sldId id="287" r:id="rId15"/>
    <p:sldId id="279" r:id="rId16"/>
    <p:sldId id="276" r:id="rId17"/>
  </p:sldIdLst>
  <p:sldSz cx="7556500" cy="10693400"/>
  <p:notesSz cx="7556500" cy="10693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9" d="100"/>
          <a:sy n="39" d="100"/>
        </p:scale>
        <p:origin x="2252" y="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900" b="1" i="0">
                <a:solidFill>
                  <a:srgbClr val="3370B5"/>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ahoma"/>
                <a:cs typeface="Tahoma"/>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7299" y="573940"/>
            <a:ext cx="2758440" cy="795019"/>
          </a:xfrm>
          <a:prstGeom prst="rect">
            <a:avLst/>
          </a:prstGeom>
        </p:spPr>
        <p:txBody>
          <a:bodyPr wrap="square" lIns="0" tIns="0" rIns="0" bIns="0">
            <a:spAutoFit/>
          </a:bodyPr>
          <a:lstStyle>
            <a:lvl1pPr>
              <a:defRPr sz="2400" b="1" i="0">
                <a:solidFill>
                  <a:schemeClr val="bg1"/>
                </a:solidFill>
                <a:latin typeface="Tahoma"/>
                <a:cs typeface="Tahoma"/>
              </a:defRPr>
            </a:lvl1pPr>
          </a:lstStyle>
          <a:p>
            <a:endParaRPr/>
          </a:p>
        </p:txBody>
      </p:sp>
      <p:sp>
        <p:nvSpPr>
          <p:cNvPr id="3" name="Holder 3"/>
          <p:cNvSpPr>
            <a:spLocks noGrp="1"/>
          </p:cNvSpPr>
          <p:nvPr>
            <p:ph type="body" idx="1"/>
          </p:nvPr>
        </p:nvSpPr>
        <p:spPr>
          <a:xfrm>
            <a:off x="2807299" y="3352362"/>
            <a:ext cx="3345179" cy="3657600"/>
          </a:xfrm>
          <a:prstGeom prst="rect">
            <a:avLst/>
          </a:prstGeom>
        </p:spPr>
        <p:txBody>
          <a:bodyPr wrap="square" lIns="0" tIns="0" rIns="0" bIns="0">
            <a:spAutoFit/>
          </a:bodyPr>
          <a:lstStyle>
            <a:lvl1pPr>
              <a:defRPr sz="900" b="1" i="0">
                <a:solidFill>
                  <a:srgbClr val="3370B5"/>
                </a:solidFill>
                <a:latin typeface="Tahoma"/>
                <a:cs typeface="Tahoma"/>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northernleaderstrust.org/"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ov.uk/government/publications/new-guidance-on-the-rehabilitation-of-offenders-act-1974"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mailto:hr@northernleaderstrus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3458"/>
            <a:ext cx="7560309" cy="8136255"/>
          </a:xfrm>
          <a:custGeom>
            <a:avLst/>
            <a:gdLst/>
            <a:ahLst/>
            <a:cxnLst/>
            <a:rect l="l" t="t" r="r" b="b"/>
            <a:pathLst>
              <a:path w="7560309" h="8136255">
                <a:moveTo>
                  <a:pt x="7559992" y="0"/>
                </a:moveTo>
                <a:lnTo>
                  <a:pt x="0" y="0"/>
                </a:lnTo>
                <a:lnTo>
                  <a:pt x="0" y="7326007"/>
                </a:lnTo>
                <a:lnTo>
                  <a:pt x="612000" y="6695998"/>
                </a:lnTo>
                <a:lnTo>
                  <a:pt x="1259992" y="6498005"/>
                </a:lnTo>
                <a:lnTo>
                  <a:pt x="1673999" y="6479997"/>
                </a:lnTo>
                <a:lnTo>
                  <a:pt x="2519997" y="6767995"/>
                </a:lnTo>
                <a:lnTo>
                  <a:pt x="3185998" y="7290003"/>
                </a:lnTo>
                <a:lnTo>
                  <a:pt x="4463999" y="7973999"/>
                </a:lnTo>
                <a:lnTo>
                  <a:pt x="5201996" y="8136001"/>
                </a:lnTo>
                <a:lnTo>
                  <a:pt x="5921997" y="7992008"/>
                </a:lnTo>
                <a:lnTo>
                  <a:pt x="6498005" y="7578001"/>
                </a:lnTo>
                <a:lnTo>
                  <a:pt x="7559992" y="6803999"/>
                </a:lnTo>
                <a:lnTo>
                  <a:pt x="7559992" y="0"/>
                </a:lnTo>
                <a:close/>
              </a:path>
            </a:pathLst>
          </a:custGeom>
          <a:solidFill>
            <a:srgbClr val="212D54"/>
          </a:solidFill>
        </p:spPr>
        <p:txBody>
          <a:bodyPr wrap="square" lIns="0" tIns="0" rIns="0" bIns="0" rtlCol="0"/>
          <a:lstStyle/>
          <a:p>
            <a:endParaRPr dirty="0"/>
          </a:p>
        </p:txBody>
      </p:sp>
      <p:sp>
        <p:nvSpPr>
          <p:cNvPr id="3" name="object 3"/>
          <p:cNvSpPr txBox="1">
            <a:spLocks noGrp="1"/>
          </p:cNvSpPr>
          <p:nvPr>
            <p:ph type="title"/>
          </p:nvPr>
        </p:nvSpPr>
        <p:spPr>
          <a:xfrm>
            <a:off x="681644" y="1253204"/>
            <a:ext cx="4239605" cy="1709058"/>
          </a:xfrm>
          <a:prstGeom prst="rect">
            <a:avLst/>
          </a:prstGeom>
        </p:spPr>
        <p:txBody>
          <a:bodyPr vert="horz" wrap="square" lIns="0" tIns="105410" rIns="0" bIns="0" rtlCol="0">
            <a:spAutoFit/>
          </a:bodyPr>
          <a:lstStyle/>
          <a:p>
            <a:pPr marL="12700" marR="5080">
              <a:lnSpc>
                <a:spcPts val="4250"/>
              </a:lnSpc>
              <a:spcBef>
                <a:spcPts val="830"/>
              </a:spcBef>
            </a:pPr>
            <a:r>
              <a:rPr lang="en-GB" sz="3600" spc="-60" dirty="0">
                <a:latin typeface="Quicksand" pitchFamily="2" charset="0"/>
              </a:rPr>
              <a:t>Learning Support Assistant</a:t>
            </a:r>
            <a:br>
              <a:rPr lang="en-GB" sz="3600" spc="-60" dirty="0">
                <a:latin typeface="Quicksand" pitchFamily="2" charset="0"/>
              </a:rPr>
            </a:br>
            <a:r>
              <a:rPr lang="en-GB" sz="2800" spc="-60" dirty="0">
                <a:latin typeface="Quicksand" pitchFamily="2" charset="0"/>
              </a:rPr>
              <a:t>(Reading Intervention) </a:t>
            </a:r>
            <a:endParaRPr sz="2800" dirty="0">
              <a:latin typeface="Quicksand" pitchFamily="2" charset="0"/>
            </a:endParaRPr>
          </a:p>
        </p:txBody>
      </p:sp>
      <p:sp>
        <p:nvSpPr>
          <p:cNvPr id="4" name="object 4"/>
          <p:cNvSpPr txBox="1"/>
          <p:nvPr/>
        </p:nvSpPr>
        <p:spPr>
          <a:xfrm>
            <a:off x="707299" y="3191525"/>
            <a:ext cx="6525605" cy="2013372"/>
          </a:xfrm>
          <a:prstGeom prst="rect">
            <a:avLst/>
          </a:prstGeom>
        </p:spPr>
        <p:txBody>
          <a:bodyPr vert="horz" wrap="square" lIns="0" tIns="48260" rIns="0" bIns="0" rtlCol="0">
            <a:spAutoFit/>
          </a:bodyPr>
          <a:lstStyle/>
          <a:p>
            <a:pPr marL="12700">
              <a:lnSpc>
                <a:spcPct val="100000"/>
              </a:lnSpc>
              <a:spcBef>
                <a:spcPts val="380"/>
              </a:spcBef>
            </a:pPr>
            <a:r>
              <a:rPr lang="en-GB" sz="1850" dirty="0">
                <a:solidFill>
                  <a:srgbClr val="FFFFFF"/>
                </a:solidFill>
                <a:latin typeface="Quicksand" pitchFamily="2" charset="0"/>
                <a:cs typeface="Tahoma"/>
              </a:rPr>
              <a:t>Grade N3: Actual Salary </a:t>
            </a:r>
            <a:r>
              <a:rPr lang="en-GB" sz="1850" dirty="0">
                <a:solidFill>
                  <a:schemeClr val="bg1"/>
                </a:solidFill>
                <a:latin typeface="Quicksand" pitchFamily="2" charset="0"/>
                <a:cs typeface="Tahoma"/>
              </a:rPr>
              <a:t>Range: </a:t>
            </a:r>
            <a:r>
              <a:rPr lang="pl-PL" sz="1800" dirty="0">
                <a:solidFill>
                  <a:schemeClr val="bg1"/>
                </a:solidFill>
                <a:latin typeface="Quicksand Medium" pitchFamily="2" charset="0"/>
              </a:rPr>
              <a:t>£</a:t>
            </a:r>
            <a:r>
              <a:rPr lang="en-US" sz="1800" dirty="0">
                <a:solidFill>
                  <a:schemeClr val="bg1"/>
                </a:solidFill>
                <a:latin typeface="Quicksand Medium" pitchFamily="2" charset="0"/>
              </a:rPr>
              <a:t>24,404</a:t>
            </a:r>
            <a:r>
              <a:rPr lang="pl-PL" sz="1800" dirty="0">
                <a:solidFill>
                  <a:schemeClr val="bg1"/>
                </a:solidFill>
                <a:latin typeface="Quicksand Medium" pitchFamily="2" charset="0"/>
              </a:rPr>
              <a:t> to £</a:t>
            </a:r>
            <a:r>
              <a:rPr lang="en-US" sz="1800" dirty="0">
                <a:solidFill>
                  <a:schemeClr val="bg1"/>
                </a:solidFill>
                <a:latin typeface="Quicksand Medium" pitchFamily="2" charset="0"/>
              </a:rPr>
              <a:t>24,790</a:t>
            </a:r>
            <a:r>
              <a:rPr lang="pl-PL" sz="1800" dirty="0">
                <a:solidFill>
                  <a:schemeClr val="bg1"/>
                </a:solidFill>
                <a:latin typeface="Quicksand Medium" pitchFamily="2" charset="0"/>
              </a:rPr>
              <a:t> pa </a:t>
            </a:r>
          </a:p>
          <a:p>
            <a:pPr marL="12700">
              <a:lnSpc>
                <a:spcPct val="100000"/>
              </a:lnSpc>
              <a:spcBef>
                <a:spcPts val="380"/>
              </a:spcBef>
            </a:pPr>
            <a:r>
              <a:rPr lang="en-GB" sz="1850" dirty="0">
                <a:solidFill>
                  <a:schemeClr val="bg1"/>
                </a:solidFill>
                <a:latin typeface="Quicksand" pitchFamily="2" charset="0"/>
                <a:cs typeface="Tahoma"/>
              </a:rPr>
              <a:t>Actual Salary Range: £18, 406 to £18,697 pa</a:t>
            </a:r>
          </a:p>
          <a:p>
            <a:pPr marL="12700">
              <a:lnSpc>
                <a:spcPct val="100000"/>
              </a:lnSpc>
              <a:spcBef>
                <a:spcPts val="380"/>
              </a:spcBef>
            </a:pPr>
            <a:r>
              <a:rPr lang="en-GB" sz="1850" dirty="0">
                <a:solidFill>
                  <a:schemeClr val="bg1"/>
                </a:solidFill>
                <a:latin typeface="Quicksand" pitchFamily="2" charset="0"/>
                <a:cs typeface="Tahoma"/>
              </a:rPr>
              <a:t>32.5 </a:t>
            </a:r>
            <a:r>
              <a:rPr lang="en-GB" sz="1850" dirty="0">
                <a:solidFill>
                  <a:srgbClr val="FFFFFF"/>
                </a:solidFill>
                <a:latin typeface="Quicksand" pitchFamily="2" charset="0"/>
                <a:cs typeface="Tahoma"/>
              </a:rPr>
              <a:t>hours per week, term time only plus 5 training days</a:t>
            </a:r>
          </a:p>
          <a:p>
            <a:pPr marL="12700">
              <a:lnSpc>
                <a:spcPct val="100000"/>
              </a:lnSpc>
              <a:spcBef>
                <a:spcPts val="380"/>
              </a:spcBef>
            </a:pPr>
            <a:r>
              <a:rPr lang="en-GB" sz="1850" dirty="0">
                <a:solidFill>
                  <a:srgbClr val="FFFFFF"/>
                </a:solidFill>
                <a:latin typeface="Quicksand" pitchFamily="2" charset="0"/>
                <a:cs typeface="Tahoma"/>
              </a:rPr>
              <a:t>Permanent </a:t>
            </a:r>
          </a:p>
          <a:p>
            <a:pPr marL="12700">
              <a:lnSpc>
                <a:spcPct val="100000"/>
              </a:lnSpc>
              <a:spcBef>
                <a:spcPts val="380"/>
              </a:spcBef>
            </a:pPr>
            <a:r>
              <a:rPr lang="en-GB" sz="1850" dirty="0">
                <a:solidFill>
                  <a:srgbClr val="FFFFFF"/>
                </a:solidFill>
                <a:latin typeface="Quicksand" pitchFamily="2" charset="0"/>
                <a:cs typeface="Tahoma"/>
              </a:rPr>
              <a:t>Closing Date: 9am, 29</a:t>
            </a:r>
            <a:r>
              <a:rPr lang="en-GB" sz="1850" baseline="30000" dirty="0">
                <a:solidFill>
                  <a:srgbClr val="FFFFFF"/>
                </a:solidFill>
                <a:latin typeface="Quicksand" pitchFamily="2" charset="0"/>
                <a:cs typeface="Tahoma"/>
              </a:rPr>
              <a:t>th</a:t>
            </a:r>
            <a:r>
              <a:rPr lang="en-GB" sz="1850" dirty="0">
                <a:solidFill>
                  <a:srgbClr val="FFFFFF"/>
                </a:solidFill>
                <a:latin typeface="Quicksand" pitchFamily="2" charset="0"/>
                <a:cs typeface="Tahoma"/>
              </a:rPr>
              <a:t> November 2024</a:t>
            </a:r>
          </a:p>
          <a:p>
            <a:pPr marL="12700">
              <a:lnSpc>
                <a:spcPct val="100000"/>
              </a:lnSpc>
              <a:spcBef>
                <a:spcPts val="380"/>
              </a:spcBef>
            </a:pPr>
            <a:r>
              <a:rPr lang="en-GB" sz="1850" dirty="0">
                <a:solidFill>
                  <a:srgbClr val="FFFFFF"/>
                </a:solidFill>
                <a:latin typeface="Quicksand" pitchFamily="2" charset="0"/>
                <a:cs typeface="Tahoma"/>
              </a:rPr>
              <a:t>Interviews to take place w/c 2</a:t>
            </a:r>
            <a:r>
              <a:rPr lang="en-GB" sz="1850" baseline="30000" dirty="0">
                <a:solidFill>
                  <a:srgbClr val="FFFFFF"/>
                </a:solidFill>
                <a:latin typeface="Quicksand" pitchFamily="2" charset="0"/>
                <a:cs typeface="Tahoma"/>
              </a:rPr>
              <a:t>nd</a:t>
            </a:r>
            <a:r>
              <a:rPr lang="en-GB" sz="1850" dirty="0">
                <a:solidFill>
                  <a:srgbClr val="FFFFFF"/>
                </a:solidFill>
                <a:latin typeface="Quicksand" pitchFamily="2" charset="0"/>
                <a:cs typeface="Tahoma"/>
              </a:rPr>
              <a:t> and 9</a:t>
            </a:r>
            <a:r>
              <a:rPr lang="en-GB" sz="1850" baseline="30000" dirty="0">
                <a:solidFill>
                  <a:srgbClr val="FFFFFF"/>
                </a:solidFill>
                <a:latin typeface="Quicksand" pitchFamily="2" charset="0"/>
                <a:cs typeface="Tahoma"/>
              </a:rPr>
              <a:t>th</a:t>
            </a:r>
            <a:r>
              <a:rPr lang="en-GB" sz="1850" dirty="0">
                <a:solidFill>
                  <a:srgbClr val="FFFFFF"/>
                </a:solidFill>
                <a:latin typeface="Quicksand" pitchFamily="2" charset="0"/>
                <a:cs typeface="Tahoma"/>
              </a:rPr>
              <a:t> December 2024</a:t>
            </a:r>
          </a:p>
        </p:txBody>
      </p:sp>
      <p:pic>
        <p:nvPicPr>
          <p:cNvPr id="5" name="object 5"/>
          <p:cNvPicPr/>
          <p:nvPr/>
        </p:nvPicPr>
        <p:blipFill>
          <a:blip r:embed="rId2" cstate="print"/>
          <a:stretch>
            <a:fillRect/>
          </a:stretch>
        </p:blipFill>
        <p:spPr>
          <a:xfrm>
            <a:off x="0" y="5346700"/>
            <a:ext cx="7559992" cy="3031070"/>
          </a:xfrm>
          <a:prstGeom prst="rect">
            <a:avLst/>
          </a:prstGeom>
        </p:spPr>
      </p:pic>
      <p:pic>
        <p:nvPicPr>
          <p:cNvPr id="6" name="object 6"/>
          <p:cNvPicPr/>
          <p:nvPr/>
        </p:nvPicPr>
        <p:blipFill>
          <a:blip r:embed="rId3" cstate="print"/>
          <a:stretch>
            <a:fillRect/>
          </a:stretch>
        </p:blipFill>
        <p:spPr>
          <a:xfrm>
            <a:off x="5082966" y="999805"/>
            <a:ext cx="1667084" cy="1209305"/>
          </a:xfrm>
          <a:prstGeom prst="rect">
            <a:avLst/>
          </a:prstGeom>
        </p:spPr>
      </p:pic>
      <p:sp>
        <p:nvSpPr>
          <p:cNvPr id="7" name="object 7"/>
          <p:cNvSpPr txBox="1"/>
          <p:nvPr/>
        </p:nvSpPr>
        <p:spPr>
          <a:xfrm>
            <a:off x="707299" y="7612320"/>
            <a:ext cx="2266950" cy="567784"/>
          </a:xfrm>
          <a:prstGeom prst="rect">
            <a:avLst/>
          </a:prstGeom>
        </p:spPr>
        <p:txBody>
          <a:bodyPr vert="horz" wrap="square" lIns="0" tIns="7620" rIns="0" bIns="0" rtlCol="0">
            <a:spAutoFit/>
          </a:bodyPr>
          <a:lstStyle/>
          <a:p>
            <a:pPr marL="12700" marR="5080">
              <a:lnSpc>
                <a:spcPct val="101400"/>
              </a:lnSpc>
              <a:spcBef>
                <a:spcPts val="60"/>
              </a:spcBef>
            </a:pPr>
            <a:r>
              <a:rPr sz="1850" b="1" spc="-20" dirty="0">
                <a:solidFill>
                  <a:srgbClr val="26B293"/>
                </a:solidFill>
                <a:latin typeface="Quicksand" pitchFamily="2" charset="0"/>
                <a:cs typeface="Tahoma"/>
              </a:rPr>
              <a:t>CANDIDATE </a:t>
            </a:r>
            <a:r>
              <a:rPr sz="1850" b="1" spc="-140" dirty="0">
                <a:solidFill>
                  <a:srgbClr val="26B293"/>
                </a:solidFill>
                <a:latin typeface="Quicksand" pitchFamily="2" charset="0"/>
                <a:cs typeface="Tahoma"/>
              </a:rPr>
              <a:t>INFORMATION</a:t>
            </a:r>
            <a:r>
              <a:rPr sz="1850" b="1" spc="55" dirty="0">
                <a:solidFill>
                  <a:srgbClr val="26B293"/>
                </a:solidFill>
                <a:latin typeface="Quicksand" pitchFamily="2" charset="0"/>
                <a:cs typeface="Tahoma"/>
              </a:rPr>
              <a:t> </a:t>
            </a:r>
            <a:r>
              <a:rPr sz="1850" b="1" spc="-110" dirty="0">
                <a:solidFill>
                  <a:srgbClr val="26B293"/>
                </a:solidFill>
                <a:latin typeface="Quicksand" pitchFamily="2" charset="0"/>
                <a:cs typeface="Tahoma"/>
              </a:rPr>
              <a:t>PACK</a:t>
            </a:r>
            <a:endParaRPr sz="1850" dirty="0">
              <a:latin typeface="Quicksand" pitchFamily="2" charset="0"/>
              <a:cs typeface="Tahoma"/>
            </a:endParaRPr>
          </a:p>
        </p:txBody>
      </p:sp>
      <p:pic>
        <p:nvPicPr>
          <p:cNvPr id="15" name="Picture 14">
            <a:extLst>
              <a:ext uri="{FF2B5EF4-FFF2-40B4-BE49-F238E27FC236}">
                <a16:creationId xmlns:a16="http://schemas.microsoft.com/office/drawing/2014/main" id="{F8BFB75C-C9B9-3E66-98B0-6C712703F97C}"/>
              </a:ext>
            </a:extLst>
          </p:cNvPr>
          <p:cNvPicPr>
            <a:picLocks noChangeAspect="1"/>
          </p:cNvPicPr>
          <p:nvPr/>
        </p:nvPicPr>
        <p:blipFill>
          <a:blip r:embed="rId4"/>
          <a:stretch>
            <a:fillRect/>
          </a:stretch>
        </p:blipFill>
        <p:spPr>
          <a:xfrm>
            <a:off x="806192" y="8927530"/>
            <a:ext cx="5944115" cy="13717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0" y="3"/>
            <a:ext cx="7560309" cy="3554095"/>
            <a:chOff x="0" y="3"/>
            <a:chExt cx="7560309" cy="3554095"/>
          </a:xfrm>
        </p:grpSpPr>
        <p:sp>
          <p:nvSpPr>
            <p:cNvPr id="5" name="object 5"/>
            <p:cNvSpPr/>
            <p:nvPr/>
          </p:nvSpPr>
          <p:spPr>
            <a:xfrm>
              <a:off x="0" y="3"/>
              <a:ext cx="7560309" cy="3230245"/>
            </a:xfrm>
            <a:custGeom>
              <a:avLst/>
              <a:gdLst/>
              <a:ahLst/>
              <a:cxnLst/>
              <a:rect l="l" t="t" r="r" b="b"/>
              <a:pathLst>
                <a:path w="7560309" h="3230245">
                  <a:moveTo>
                    <a:pt x="7559992" y="0"/>
                  </a:moveTo>
                  <a:lnTo>
                    <a:pt x="0" y="0"/>
                  </a:lnTo>
                  <a:lnTo>
                    <a:pt x="0" y="1501800"/>
                  </a:lnTo>
                  <a:lnTo>
                    <a:pt x="467995" y="2131783"/>
                  </a:lnTo>
                  <a:lnTo>
                    <a:pt x="1026007" y="2617800"/>
                  </a:lnTo>
                  <a:lnTo>
                    <a:pt x="1836000" y="2869793"/>
                  </a:lnTo>
                  <a:lnTo>
                    <a:pt x="2214003" y="2743796"/>
                  </a:lnTo>
                  <a:lnTo>
                    <a:pt x="3077997" y="2167788"/>
                  </a:lnTo>
                  <a:lnTo>
                    <a:pt x="4039997" y="1663801"/>
                  </a:lnTo>
                  <a:lnTo>
                    <a:pt x="4428007" y="1555800"/>
                  </a:lnTo>
                  <a:lnTo>
                    <a:pt x="5220004" y="1609801"/>
                  </a:lnTo>
                  <a:lnTo>
                    <a:pt x="5759996" y="1807794"/>
                  </a:lnTo>
                  <a:lnTo>
                    <a:pt x="6516001" y="2239784"/>
                  </a:lnTo>
                  <a:lnTo>
                    <a:pt x="7559992" y="3229800"/>
                  </a:lnTo>
                  <a:lnTo>
                    <a:pt x="7559992"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1152004"/>
              <a:ext cx="7559992" cy="2401798"/>
            </a:xfrm>
            <a:prstGeom prst="rect">
              <a:avLst/>
            </a:prstGeom>
          </p:spPr>
        </p:pic>
      </p:grpSp>
      <p:sp>
        <p:nvSpPr>
          <p:cNvPr id="11" name="object 7">
            <a:extLst>
              <a:ext uri="{FF2B5EF4-FFF2-40B4-BE49-F238E27FC236}">
                <a16:creationId xmlns:a16="http://schemas.microsoft.com/office/drawing/2014/main" id="{BDA416A1-361F-378E-B071-4630900811BF}"/>
              </a:ext>
            </a:extLst>
          </p:cNvPr>
          <p:cNvSpPr txBox="1">
            <a:spLocks noGrp="1"/>
          </p:cNvSpPr>
          <p:nvPr>
            <p:ph type="title"/>
          </p:nvPr>
        </p:nvSpPr>
        <p:spPr>
          <a:xfrm>
            <a:off x="707298" y="573940"/>
            <a:ext cx="2994751" cy="516808"/>
          </a:xfrm>
          <a:prstGeom prst="rect">
            <a:avLst/>
          </a:prstGeom>
        </p:spPr>
        <p:txBody>
          <a:bodyPr vert="horz" wrap="square" lIns="0" tIns="146050" rIns="0" bIns="0" rtlCol="0">
            <a:spAutoFit/>
          </a:bodyPr>
          <a:lstStyle/>
          <a:p>
            <a:pPr marL="12700">
              <a:lnSpc>
                <a:spcPct val="100000"/>
              </a:lnSpc>
              <a:spcBef>
                <a:spcPts val="1150"/>
              </a:spcBef>
            </a:pPr>
            <a:r>
              <a:rPr spc="-10" dirty="0">
                <a:latin typeface="Quicksand" pitchFamily="2" charset="0"/>
              </a:rPr>
              <a:t>About</a:t>
            </a:r>
            <a:r>
              <a:rPr spc="-105" dirty="0">
                <a:latin typeface="Quicksand" pitchFamily="2" charset="0"/>
              </a:rPr>
              <a:t> </a:t>
            </a:r>
            <a:r>
              <a:rPr lang="en-GB" spc="-105" dirty="0">
                <a:latin typeface="Quicksand" pitchFamily="2" charset="0"/>
              </a:rPr>
              <a:t>Kenton School</a:t>
            </a:r>
            <a:endParaRPr spc="-10" dirty="0">
              <a:latin typeface="Quicksand" pitchFamily="2" charset="0"/>
            </a:endParaRPr>
          </a:p>
        </p:txBody>
      </p:sp>
      <p:sp>
        <p:nvSpPr>
          <p:cNvPr id="12" name="object 8">
            <a:extLst>
              <a:ext uri="{FF2B5EF4-FFF2-40B4-BE49-F238E27FC236}">
                <a16:creationId xmlns:a16="http://schemas.microsoft.com/office/drawing/2014/main" id="{9555BBB1-00A4-1593-3816-1BFF6A149BF1}"/>
              </a:ext>
            </a:extLst>
          </p:cNvPr>
          <p:cNvSpPr txBox="1">
            <a:spLocks noGrp="1"/>
          </p:cNvSpPr>
          <p:nvPr>
            <p:ph type="body" idx="1"/>
          </p:nvPr>
        </p:nvSpPr>
        <p:spPr>
          <a:xfrm>
            <a:off x="2807299" y="3352362"/>
            <a:ext cx="3345179" cy="4921860"/>
          </a:xfrm>
          <a:prstGeom prst="rect">
            <a:avLst/>
          </a:prstGeom>
        </p:spPr>
        <p:txBody>
          <a:bodyPr vert="horz" wrap="square" lIns="0" tIns="12700" rIns="0" bIns="0" rtlCol="0">
            <a:spAutoFit/>
          </a:bodyPr>
          <a:lstStyle/>
          <a:p>
            <a:pPr marL="12700" marR="185420"/>
            <a:r>
              <a:rPr sz="1100" spc="-35" dirty="0">
                <a:latin typeface="Quicksand Medium" pitchFamily="2" charset="0"/>
              </a:rPr>
              <a:t>Kenton</a:t>
            </a:r>
            <a:r>
              <a:rPr sz="1100" spc="-10" dirty="0">
                <a:latin typeface="Quicksand Medium" pitchFamily="2" charset="0"/>
              </a:rPr>
              <a:t> </a:t>
            </a:r>
            <a:r>
              <a:rPr sz="1100" spc="-25" dirty="0">
                <a:latin typeface="Quicksand Medium" pitchFamily="2" charset="0"/>
              </a:rPr>
              <a:t>School</a:t>
            </a:r>
            <a:r>
              <a:rPr sz="1100" spc="-10" dirty="0">
                <a:latin typeface="Quicksand Medium" pitchFamily="2" charset="0"/>
              </a:rPr>
              <a:t> </a:t>
            </a:r>
            <a:r>
              <a:rPr sz="1100" spc="-55" dirty="0">
                <a:latin typeface="Quicksand Medium" pitchFamily="2" charset="0"/>
              </a:rPr>
              <a:t>is</a:t>
            </a:r>
            <a:r>
              <a:rPr sz="1100" spc="-10" dirty="0">
                <a:latin typeface="Quicksand Medium" pitchFamily="2" charset="0"/>
              </a:rPr>
              <a:t> </a:t>
            </a:r>
            <a:r>
              <a:rPr sz="1100" dirty="0">
                <a:latin typeface="Quicksand Medium" pitchFamily="2" charset="0"/>
              </a:rPr>
              <a:t>a</a:t>
            </a:r>
            <a:r>
              <a:rPr sz="1100" spc="-10" dirty="0">
                <a:latin typeface="Quicksand Medium" pitchFamily="2" charset="0"/>
              </a:rPr>
              <a:t> </a:t>
            </a:r>
            <a:r>
              <a:rPr sz="1100" spc="-30" dirty="0">
                <a:latin typeface="Quicksand Medium" pitchFamily="2" charset="0"/>
              </a:rPr>
              <a:t>vibrant</a:t>
            </a:r>
            <a:r>
              <a:rPr sz="1100" spc="-5" dirty="0">
                <a:latin typeface="Quicksand Medium" pitchFamily="2" charset="0"/>
              </a:rPr>
              <a:t> </a:t>
            </a:r>
            <a:r>
              <a:rPr sz="1100" dirty="0">
                <a:latin typeface="Quicksand Medium" pitchFamily="2" charset="0"/>
              </a:rPr>
              <a:t>and</a:t>
            </a:r>
            <a:r>
              <a:rPr sz="1100" spc="-10" dirty="0">
                <a:latin typeface="Quicksand Medium" pitchFamily="2" charset="0"/>
              </a:rPr>
              <a:t> </a:t>
            </a:r>
            <a:r>
              <a:rPr sz="1100" spc="-40" dirty="0">
                <a:latin typeface="Quicksand Medium" pitchFamily="2" charset="0"/>
              </a:rPr>
              <a:t>inclusive</a:t>
            </a:r>
            <a:r>
              <a:rPr sz="1100" spc="-10" dirty="0">
                <a:latin typeface="Quicksand Medium" pitchFamily="2" charset="0"/>
              </a:rPr>
              <a:t> </a:t>
            </a:r>
            <a:r>
              <a:rPr sz="1100" spc="-20" dirty="0">
                <a:latin typeface="Quicksand Medium" pitchFamily="2" charset="0"/>
              </a:rPr>
              <a:t>secondary</a:t>
            </a:r>
            <a:r>
              <a:rPr sz="1100" spc="-10" dirty="0">
                <a:latin typeface="Quicksand Medium" pitchFamily="2" charset="0"/>
              </a:rPr>
              <a:t> school </a:t>
            </a:r>
            <a:r>
              <a:rPr sz="1100" dirty="0">
                <a:latin typeface="Quicksand Medium" pitchFamily="2" charset="0"/>
              </a:rPr>
              <a:t>at</a:t>
            </a:r>
            <a:r>
              <a:rPr sz="1100" spc="-10" dirty="0">
                <a:latin typeface="Quicksand Medium" pitchFamily="2" charset="0"/>
              </a:rPr>
              <a:t> </a:t>
            </a:r>
            <a:r>
              <a:rPr sz="1100" spc="-35" dirty="0">
                <a:latin typeface="Quicksand Medium" pitchFamily="2" charset="0"/>
              </a:rPr>
              <a:t>the</a:t>
            </a:r>
            <a:r>
              <a:rPr sz="1100" spc="-5" dirty="0">
                <a:latin typeface="Quicksand Medium" pitchFamily="2" charset="0"/>
              </a:rPr>
              <a:t> </a:t>
            </a:r>
            <a:r>
              <a:rPr sz="1100" spc="-20" dirty="0">
                <a:latin typeface="Quicksand Medium" pitchFamily="2" charset="0"/>
              </a:rPr>
              <a:t>heart</a:t>
            </a:r>
            <a:r>
              <a:rPr sz="1100" spc="-5" dirty="0">
                <a:latin typeface="Quicksand Medium" pitchFamily="2" charset="0"/>
              </a:rPr>
              <a:t> </a:t>
            </a:r>
            <a:r>
              <a:rPr sz="1100" dirty="0">
                <a:latin typeface="Quicksand Medium" pitchFamily="2" charset="0"/>
              </a:rPr>
              <a:t>of</a:t>
            </a:r>
            <a:r>
              <a:rPr sz="1100" spc="-10" dirty="0">
                <a:latin typeface="Quicksand Medium" pitchFamily="2" charset="0"/>
              </a:rPr>
              <a:t> </a:t>
            </a:r>
            <a:r>
              <a:rPr sz="1100" spc="-35" dirty="0">
                <a:latin typeface="Quicksand Medium" pitchFamily="2" charset="0"/>
              </a:rPr>
              <a:t>the</a:t>
            </a:r>
            <a:r>
              <a:rPr sz="1100" spc="-5" dirty="0">
                <a:latin typeface="Quicksand Medium" pitchFamily="2" charset="0"/>
              </a:rPr>
              <a:t> </a:t>
            </a:r>
            <a:r>
              <a:rPr sz="1100" spc="-35" dirty="0">
                <a:latin typeface="Quicksand Medium" pitchFamily="2" charset="0"/>
              </a:rPr>
              <a:t>community</a:t>
            </a:r>
            <a:r>
              <a:rPr sz="1100" spc="-5" dirty="0">
                <a:latin typeface="Quicksand Medium" pitchFamily="2" charset="0"/>
              </a:rPr>
              <a:t> </a:t>
            </a:r>
            <a:r>
              <a:rPr sz="1100" spc="-65" dirty="0">
                <a:latin typeface="Quicksand Medium" pitchFamily="2" charset="0"/>
              </a:rPr>
              <a:t>in</a:t>
            </a:r>
            <a:r>
              <a:rPr sz="1100" spc="-10" dirty="0">
                <a:latin typeface="Quicksand Medium" pitchFamily="2" charset="0"/>
              </a:rPr>
              <a:t> </a:t>
            </a:r>
            <a:r>
              <a:rPr sz="1100" spc="-65" dirty="0">
                <a:latin typeface="Quicksand Medium" pitchFamily="2" charset="0"/>
              </a:rPr>
              <a:t>which</a:t>
            </a:r>
            <a:r>
              <a:rPr sz="1100" spc="-5" dirty="0">
                <a:latin typeface="Quicksand Medium" pitchFamily="2" charset="0"/>
              </a:rPr>
              <a:t> </a:t>
            </a:r>
            <a:r>
              <a:rPr sz="1100" spc="-70" dirty="0">
                <a:latin typeface="Quicksand Medium" pitchFamily="2" charset="0"/>
              </a:rPr>
              <a:t>we</a:t>
            </a:r>
            <a:r>
              <a:rPr sz="1100" spc="-5" dirty="0">
                <a:latin typeface="Quicksand Medium" pitchFamily="2" charset="0"/>
              </a:rPr>
              <a:t> </a:t>
            </a:r>
            <a:r>
              <a:rPr sz="1100" spc="-10" dirty="0">
                <a:latin typeface="Quicksand Medium" pitchFamily="2" charset="0"/>
              </a:rPr>
              <a:t>serve.</a:t>
            </a:r>
          </a:p>
          <a:p>
            <a:endParaRPr sz="1100" dirty="0">
              <a:latin typeface="Quicksand Medium" pitchFamily="2" charset="0"/>
            </a:endParaRPr>
          </a:p>
          <a:p>
            <a:pPr marL="12700" marR="142240"/>
            <a:r>
              <a:rPr sz="1100" b="0" dirty="0">
                <a:solidFill>
                  <a:srgbClr val="212D54"/>
                </a:solidFill>
                <a:latin typeface="Quicksand Medium" pitchFamily="2" charset="0"/>
              </a:rPr>
              <a:t>With</a:t>
            </a:r>
            <a:r>
              <a:rPr sz="1100" b="0" spc="60" dirty="0">
                <a:solidFill>
                  <a:srgbClr val="212D54"/>
                </a:solidFill>
                <a:latin typeface="Quicksand Medium" pitchFamily="2" charset="0"/>
              </a:rPr>
              <a:t> </a:t>
            </a:r>
            <a:r>
              <a:rPr sz="1100" b="0" dirty="0">
                <a:solidFill>
                  <a:srgbClr val="212D54"/>
                </a:solidFill>
                <a:latin typeface="Quicksand Medium" pitchFamily="2" charset="0"/>
              </a:rPr>
              <a:t>just</a:t>
            </a:r>
            <a:r>
              <a:rPr sz="1100" b="0" spc="65" dirty="0">
                <a:solidFill>
                  <a:srgbClr val="212D54"/>
                </a:solidFill>
                <a:latin typeface="Quicksand Medium" pitchFamily="2" charset="0"/>
              </a:rPr>
              <a:t> </a:t>
            </a:r>
            <a:r>
              <a:rPr sz="1100" b="0" dirty="0">
                <a:solidFill>
                  <a:srgbClr val="212D54"/>
                </a:solidFill>
                <a:latin typeface="Quicksand Medium" pitchFamily="2" charset="0"/>
              </a:rPr>
              <a:t>over</a:t>
            </a:r>
            <a:r>
              <a:rPr sz="1100" b="0" spc="65" dirty="0">
                <a:solidFill>
                  <a:srgbClr val="212D54"/>
                </a:solidFill>
                <a:latin typeface="Quicksand Medium" pitchFamily="2" charset="0"/>
              </a:rPr>
              <a:t> </a:t>
            </a:r>
            <a:r>
              <a:rPr sz="1100" b="0" spc="-10" dirty="0">
                <a:solidFill>
                  <a:srgbClr val="212D54"/>
                </a:solidFill>
                <a:latin typeface="Quicksand Medium" pitchFamily="2" charset="0"/>
              </a:rPr>
              <a:t>1800</a:t>
            </a:r>
            <a:r>
              <a:rPr sz="1100" b="0" spc="6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65" dirty="0">
                <a:solidFill>
                  <a:srgbClr val="212D54"/>
                </a:solidFill>
                <a:latin typeface="Quicksand Medium" pitchFamily="2" charset="0"/>
              </a:rPr>
              <a:t> </a:t>
            </a:r>
            <a:r>
              <a:rPr sz="1100" b="0" dirty="0">
                <a:solidFill>
                  <a:srgbClr val="212D54"/>
                </a:solidFill>
                <a:latin typeface="Quicksand Medium" pitchFamily="2" charset="0"/>
              </a:rPr>
              <a:t>Kenton</a:t>
            </a:r>
            <a:r>
              <a:rPr sz="1100" b="0" spc="65" dirty="0">
                <a:solidFill>
                  <a:srgbClr val="212D54"/>
                </a:solidFill>
                <a:latin typeface="Quicksand Medium" pitchFamily="2" charset="0"/>
              </a:rPr>
              <a:t> </a:t>
            </a:r>
            <a:r>
              <a:rPr sz="1100" b="0" dirty="0">
                <a:solidFill>
                  <a:srgbClr val="212D54"/>
                </a:solidFill>
                <a:latin typeface="Quicksand Medium" pitchFamily="2" charset="0"/>
              </a:rPr>
              <a:t>is</a:t>
            </a:r>
            <a:r>
              <a:rPr sz="1100" b="0" spc="65" dirty="0">
                <a:solidFill>
                  <a:srgbClr val="212D54"/>
                </a:solidFill>
                <a:latin typeface="Quicksand Medium" pitchFamily="2" charset="0"/>
              </a:rPr>
              <a:t> </a:t>
            </a:r>
            <a:r>
              <a:rPr sz="1100" b="0" dirty="0">
                <a:solidFill>
                  <a:srgbClr val="212D54"/>
                </a:solidFill>
                <a:latin typeface="Quicksand Medium" pitchFamily="2" charset="0"/>
              </a:rPr>
              <a:t>amongst</a:t>
            </a:r>
            <a:r>
              <a:rPr sz="1100" b="0" spc="60" dirty="0">
                <a:solidFill>
                  <a:srgbClr val="212D54"/>
                </a:solidFill>
                <a:latin typeface="Quicksand Medium" pitchFamily="2" charset="0"/>
              </a:rPr>
              <a:t> </a:t>
            </a:r>
            <a:r>
              <a:rPr sz="1100" b="0" dirty="0">
                <a:solidFill>
                  <a:srgbClr val="212D54"/>
                </a:solidFill>
                <a:latin typeface="Quicksand Medium" pitchFamily="2" charset="0"/>
              </a:rPr>
              <a:t>the</a:t>
            </a:r>
            <a:r>
              <a:rPr sz="1100" b="0" spc="65" dirty="0">
                <a:solidFill>
                  <a:srgbClr val="212D54"/>
                </a:solidFill>
                <a:latin typeface="Quicksand Medium" pitchFamily="2" charset="0"/>
              </a:rPr>
              <a:t> </a:t>
            </a:r>
            <a:r>
              <a:rPr sz="1100" b="0" spc="-10" dirty="0">
                <a:solidFill>
                  <a:srgbClr val="212D54"/>
                </a:solidFill>
                <a:latin typeface="Quicksand Medium" pitchFamily="2" charset="0"/>
              </a:rPr>
              <a:t>largest </a:t>
            </a:r>
            <a:r>
              <a:rPr sz="1100" b="0" dirty="0">
                <a:solidFill>
                  <a:srgbClr val="212D54"/>
                </a:solidFill>
                <a:latin typeface="Quicksand Medium" pitchFamily="2" charset="0"/>
              </a:rPr>
              <a:t>schools</a:t>
            </a:r>
            <a:r>
              <a:rPr sz="1100" b="0" spc="45" dirty="0">
                <a:solidFill>
                  <a:srgbClr val="212D54"/>
                </a:solidFill>
                <a:latin typeface="Quicksand Medium" pitchFamily="2" charset="0"/>
              </a:rPr>
              <a:t> </a:t>
            </a:r>
            <a:r>
              <a:rPr sz="1100" b="0" dirty="0">
                <a:solidFill>
                  <a:srgbClr val="212D54"/>
                </a:solidFill>
                <a:latin typeface="Quicksand Medium" pitchFamily="2" charset="0"/>
              </a:rPr>
              <a:t>in</a:t>
            </a:r>
            <a:r>
              <a:rPr sz="1100" b="0" spc="45" dirty="0">
                <a:solidFill>
                  <a:srgbClr val="212D54"/>
                </a:solidFill>
                <a:latin typeface="Quicksand Medium" pitchFamily="2" charset="0"/>
              </a:rPr>
              <a:t> </a:t>
            </a:r>
            <a:r>
              <a:rPr sz="1100" b="0" dirty="0">
                <a:solidFill>
                  <a:srgbClr val="212D54"/>
                </a:solidFill>
                <a:latin typeface="Quicksand Medium" pitchFamily="2" charset="0"/>
              </a:rPr>
              <a:t>the</a:t>
            </a:r>
            <a:r>
              <a:rPr sz="1100" b="0" spc="45" dirty="0">
                <a:solidFill>
                  <a:srgbClr val="212D54"/>
                </a:solidFill>
                <a:latin typeface="Quicksand Medium" pitchFamily="2" charset="0"/>
              </a:rPr>
              <a:t> </a:t>
            </a:r>
            <a:r>
              <a:rPr sz="1100" b="0" dirty="0">
                <a:solidFill>
                  <a:srgbClr val="212D54"/>
                </a:solidFill>
                <a:latin typeface="Quicksand Medium" pitchFamily="2" charset="0"/>
              </a:rPr>
              <a:t>North</a:t>
            </a:r>
            <a:r>
              <a:rPr sz="1100" b="0" spc="50" dirty="0">
                <a:solidFill>
                  <a:srgbClr val="212D54"/>
                </a:solidFill>
                <a:latin typeface="Quicksand Medium" pitchFamily="2" charset="0"/>
              </a:rPr>
              <a:t> </a:t>
            </a:r>
            <a:r>
              <a:rPr sz="1100" b="0" dirty="0">
                <a:solidFill>
                  <a:srgbClr val="212D54"/>
                </a:solidFill>
                <a:latin typeface="Quicksand Medium" pitchFamily="2" charset="0"/>
              </a:rPr>
              <a:t>East.</a:t>
            </a:r>
            <a:r>
              <a:rPr sz="1100" b="0" spc="370" dirty="0">
                <a:solidFill>
                  <a:srgbClr val="212D54"/>
                </a:solidFill>
                <a:latin typeface="Quicksand Medium" pitchFamily="2" charset="0"/>
              </a:rPr>
              <a:t> </a:t>
            </a:r>
            <a:r>
              <a:rPr sz="1100" b="0" dirty="0">
                <a:solidFill>
                  <a:srgbClr val="212D54"/>
                </a:solidFill>
                <a:latin typeface="Quicksand Medium" pitchFamily="2" charset="0"/>
              </a:rPr>
              <a:t>However,</a:t>
            </a:r>
            <a:r>
              <a:rPr sz="1100" b="0" spc="45" dirty="0">
                <a:solidFill>
                  <a:srgbClr val="212D54"/>
                </a:solidFill>
                <a:latin typeface="Quicksand Medium" pitchFamily="2" charset="0"/>
              </a:rPr>
              <a:t> </a:t>
            </a:r>
            <a:r>
              <a:rPr sz="1100" b="0" dirty="0">
                <a:solidFill>
                  <a:srgbClr val="212D54"/>
                </a:solidFill>
                <a:latin typeface="Quicksand Medium" pitchFamily="2" charset="0"/>
              </a:rPr>
              <a:t>despite</a:t>
            </a:r>
            <a:r>
              <a:rPr sz="1100" b="0" spc="45" dirty="0">
                <a:solidFill>
                  <a:srgbClr val="212D54"/>
                </a:solidFill>
                <a:latin typeface="Quicksand Medium" pitchFamily="2" charset="0"/>
              </a:rPr>
              <a:t> </a:t>
            </a:r>
            <a:r>
              <a:rPr sz="1100" b="0" dirty="0">
                <a:solidFill>
                  <a:srgbClr val="212D54"/>
                </a:solidFill>
                <a:latin typeface="Quicksand Medium" pitchFamily="2" charset="0"/>
              </a:rPr>
              <a:t>the</a:t>
            </a:r>
            <a:r>
              <a:rPr sz="1100" b="0" spc="50" dirty="0">
                <a:solidFill>
                  <a:srgbClr val="212D54"/>
                </a:solidFill>
                <a:latin typeface="Quicksand Medium" pitchFamily="2" charset="0"/>
              </a:rPr>
              <a:t> </a:t>
            </a:r>
            <a:r>
              <a:rPr sz="1100" b="0" dirty="0">
                <a:solidFill>
                  <a:srgbClr val="212D54"/>
                </a:solidFill>
                <a:latin typeface="Quicksand Medium" pitchFamily="2" charset="0"/>
              </a:rPr>
              <a:t>size,</a:t>
            </a:r>
            <a:r>
              <a:rPr sz="1100" b="0" spc="45" dirty="0">
                <a:solidFill>
                  <a:srgbClr val="212D54"/>
                </a:solidFill>
                <a:latin typeface="Quicksand Medium" pitchFamily="2" charset="0"/>
              </a:rPr>
              <a:t> </a:t>
            </a:r>
            <a:r>
              <a:rPr sz="1100" b="0" spc="-25" dirty="0">
                <a:solidFill>
                  <a:srgbClr val="212D54"/>
                </a:solidFill>
                <a:latin typeface="Quicksand Medium" pitchFamily="2" charset="0"/>
              </a:rPr>
              <a:t>the </a:t>
            </a:r>
            <a:r>
              <a:rPr sz="1100" b="0" dirty="0">
                <a:solidFill>
                  <a:srgbClr val="212D54"/>
                </a:solidFill>
                <a:latin typeface="Quicksand Medium" pitchFamily="2" charset="0"/>
              </a:rPr>
              <a:t>school</a:t>
            </a:r>
            <a:r>
              <a:rPr sz="1100" b="0" spc="114" dirty="0">
                <a:solidFill>
                  <a:srgbClr val="212D54"/>
                </a:solidFill>
                <a:latin typeface="Quicksand Medium" pitchFamily="2" charset="0"/>
              </a:rPr>
              <a:t> </a:t>
            </a:r>
            <a:r>
              <a:rPr sz="1100" b="0" dirty="0">
                <a:solidFill>
                  <a:srgbClr val="212D54"/>
                </a:solidFill>
                <a:latin typeface="Quicksand Medium" pitchFamily="2" charset="0"/>
              </a:rPr>
              <a:t>prides</a:t>
            </a:r>
            <a:r>
              <a:rPr sz="1100" b="0" spc="120" dirty="0">
                <a:solidFill>
                  <a:srgbClr val="212D54"/>
                </a:solidFill>
                <a:latin typeface="Quicksand Medium" pitchFamily="2" charset="0"/>
              </a:rPr>
              <a:t> </a:t>
            </a:r>
            <a:r>
              <a:rPr sz="1100" b="0" dirty="0">
                <a:solidFill>
                  <a:srgbClr val="212D54"/>
                </a:solidFill>
                <a:latin typeface="Quicksand Medium" pitchFamily="2" charset="0"/>
              </a:rPr>
              <a:t>itself</a:t>
            </a:r>
            <a:r>
              <a:rPr sz="1100" b="0" spc="120" dirty="0">
                <a:solidFill>
                  <a:srgbClr val="212D54"/>
                </a:solidFill>
                <a:latin typeface="Quicksand Medium" pitchFamily="2" charset="0"/>
              </a:rPr>
              <a:t> </a:t>
            </a:r>
            <a:r>
              <a:rPr sz="1100" b="0" dirty="0">
                <a:solidFill>
                  <a:srgbClr val="212D54"/>
                </a:solidFill>
                <a:latin typeface="Quicksand Medium" pitchFamily="2" charset="0"/>
              </a:rPr>
              <a:t>on</a:t>
            </a:r>
            <a:r>
              <a:rPr sz="1100" b="0" spc="114" dirty="0">
                <a:solidFill>
                  <a:srgbClr val="212D54"/>
                </a:solidFill>
                <a:latin typeface="Quicksand Medium" pitchFamily="2" charset="0"/>
              </a:rPr>
              <a:t> </a:t>
            </a:r>
            <a:r>
              <a:rPr sz="1100" b="0" dirty="0">
                <a:solidFill>
                  <a:srgbClr val="212D54"/>
                </a:solidFill>
                <a:latin typeface="Quicksand Medium" pitchFamily="2" charset="0"/>
              </a:rPr>
              <a:t>retaining</a:t>
            </a:r>
            <a:r>
              <a:rPr sz="1100" b="0" spc="120" dirty="0">
                <a:solidFill>
                  <a:srgbClr val="212D54"/>
                </a:solidFill>
                <a:latin typeface="Quicksand Medium" pitchFamily="2" charset="0"/>
              </a:rPr>
              <a:t> </a:t>
            </a:r>
            <a:r>
              <a:rPr sz="1100" b="0" spc="75" dirty="0">
                <a:solidFill>
                  <a:srgbClr val="212D54"/>
                </a:solidFill>
                <a:latin typeface="Quicksand Medium" pitchFamily="2" charset="0"/>
              </a:rPr>
              <a:t>a</a:t>
            </a:r>
            <a:r>
              <a:rPr sz="1100" b="0" spc="120" dirty="0">
                <a:solidFill>
                  <a:srgbClr val="212D54"/>
                </a:solidFill>
                <a:latin typeface="Quicksand Medium" pitchFamily="2" charset="0"/>
              </a:rPr>
              <a:t> </a:t>
            </a:r>
            <a:r>
              <a:rPr sz="1100" b="0" dirty="0">
                <a:solidFill>
                  <a:srgbClr val="212D54"/>
                </a:solidFill>
                <a:latin typeface="Quicksand Medium" pitchFamily="2" charset="0"/>
              </a:rPr>
              <a:t>family</a:t>
            </a:r>
            <a:r>
              <a:rPr sz="1100" b="0" spc="120" dirty="0">
                <a:solidFill>
                  <a:srgbClr val="212D54"/>
                </a:solidFill>
                <a:latin typeface="Quicksand Medium" pitchFamily="2" charset="0"/>
              </a:rPr>
              <a:t> </a:t>
            </a:r>
            <a:r>
              <a:rPr sz="1100" b="0" dirty="0">
                <a:solidFill>
                  <a:srgbClr val="212D54"/>
                </a:solidFill>
                <a:latin typeface="Quicksand Medium" pitchFamily="2" charset="0"/>
              </a:rPr>
              <a:t>atmosphere,</a:t>
            </a:r>
            <a:r>
              <a:rPr sz="1100" b="0" spc="114" dirty="0">
                <a:solidFill>
                  <a:srgbClr val="212D54"/>
                </a:solidFill>
                <a:latin typeface="Quicksand Medium" pitchFamily="2" charset="0"/>
              </a:rPr>
              <a:t> </a:t>
            </a:r>
            <a:r>
              <a:rPr sz="1100" b="0" spc="-20" dirty="0">
                <a:solidFill>
                  <a:srgbClr val="212D54"/>
                </a:solidFill>
                <a:latin typeface="Quicksand Medium" pitchFamily="2" charset="0"/>
              </a:rPr>
              <a:t>where </a:t>
            </a:r>
            <a:r>
              <a:rPr sz="1100" b="0" dirty="0">
                <a:solidFill>
                  <a:srgbClr val="212D54"/>
                </a:solidFill>
                <a:latin typeface="Quicksand Medium" pitchFamily="2" charset="0"/>
              </a:rPr>
              <a:t>students</a:t>
            </a:r>
            <a:r>
              <a:rPr sz="1100" b="0" spc="135" dirty="0">
                <a:solidFill>
                  <a:srgbClr val="212D54"/>
                </a:solidFill>
                <a:latin typeface="Quicksand Medium" pitchFamily="2" charset="0"/>
              </a:rPr>
              <a:t> </a:t>
            </a:r>
            <a:r>
              <a:rPr sz="1100" b="0" dirty="0">
                <a:solidFill>
                  <a:srgbClr val="212D54"/>
                </a:solidFill>
                <a:latin typeface="Quicksand Medium" pitchFamily="2" charset="0"/>
              </a:rPr>
              <a:t>feel</a:t>
            </a:r>
            <a:r>
              <a:rPr sz="1100" b="0" spc="140" dirty="0">
                <a:solidFill>
                  <a:srgbClr val="212D54"/>
                </a:solidFill>
                <a:latin typeface="Quicksand Medium" pitchFamily="2" charset="0"/>
              </a:rPr>
              <a:t> </a:t>
            </a:r>
            <a:r>
              <a:rPr sz="1100" b="0" dirty="0">
                <a:solidFill>
                  <a:srgbClr val="212D54"/>
                </a:solidFill>
                <a:latin typeface="Quicksand Medium" pitchFamily="2" charset="0"/>
              </a:rPr>
              <a:t>not</a:t>
            </a:r>
            <a:r>
              <a:rPr sz="1100" b="0" spc="135" dirty="0">
                <a:solidFill>
                  <a:srgbClr val="212D54"/>
                </a:solidFill>
                <a:latin typeface="Quicksand Medium" pitchFamily="2" charset="0"/>
              </a:rPr>
              <a:t> </a:t>
            </a:r>
            <a:r>
              <a:rPr sz="1100" b="0" dirty="0">
                <a:solidFill>
                  <a:srgbClr val="212D54"/>
                </a:solidFill>
                <a:latin typeface="Quicksand Medium" pitchFamily="2" charset="0"/>
              </a:rPr>
              <a:t>only</a:t>
            </a:r>
            <a:r>
              <a:rPr sz="1100" b="0" spc="140" dirty="0">
                <a:solidFill>
                  <a:srgbClr val="212D54"/>
                </a:solidFill>
                <a:latin typeface="Quicksand Medium" pitchFamily="2" charset="0"/>
              </a:rPr>
              <a:t> </a:t>
            </a:r>
            <a:r>
              <a:rPr sz="1100" b="0" dirty="0">
                <a:solidFill>
                  <a:srgbClr val="212D54"/>
                </a:solidFill>
                <a:latin typeface="Quicksand Medium" pitchFamily="2" charset="0"/>
              </a:rPr>
              <a:t>challenged</a:t>
            </a:r>
            <a:r>
              <a:rPr sz="1100" b="0" spc="135" dirty="0">
                <a:solidFill>
                  <a:srgbClr val="212D54"/>
                </a:solidFill>
                <a:latin typeface="Quicksand Medium" pitchFamily="2" charset="0"/>
              </a:rPr>
              <a:t> </a:t>
            </a:r>
            <a:r>
              <a:rPr sz="1100" b="0" dirty="0">
                <a:solidFill>
                  <a:srgbClr val="212D54"/>
                </a:solidFill>
                <a:latin typeface="Quicksand Medium" pitchFamily="2" charset="0"/>
              </a:rPr>
              <a:t>through</a:t>
            </a:r>
            <a:r>
              <a:rPr sz="1100" b="0" spc="140" dirty="0">
                <a:solidFill>
                  <a:srgbClr val="212D54"/>
                </a:solidFill>
                <a:latin typeface="Quicksand Medium" pitchFamily="2" charset="0"/>
              </a:rPr>
              <a:t> </a:t>
            </a:r>
            <a:r>
              <a:rPr sz="1100" b="0" dirty="0">
                <a:solidFill>
                  <a:srgbClr val="212D54"/>
                </a:solidFill>
                <a:latin typeface="Quicksand Medium" pitchFamily="2" charset="0"/>
              </a:rPr>
              <a:t>quality</a:t>
            </a:r>
            <a:r>
              <a:rPr sz="1100" b="0" spc="135" dirty="0">
                <a:solidFill>
                  <a:srgbClr val="212D54"/>
                </a:solidFill>
                <a:latin typeface="Quicksand Medium" pitchFamily="2" charset="0"/>
              </a:rPr>
              <a:t> </a:t>
            </a:r>
            <a:r>
              <a:rPr sz="1100" b="0" spc="-10" dirty="0">
                <a:solidFill>
                  <a:srgbClr val="212D54"/>
                </a:solidFill>
                <a:latin typeface="Quicksand Medium" pitchFamily="2" charset="0"/>
              </a:rPr>
              <a:t>first </a:t>
            </a:r>
            <a:r>
              <a:rPr sz="1100" b="0" dirty="0">
                <a:solidFill>
                  <a:srgbClr val="212D54"/>
                </a:solidFill>
                <a:latin typeface="Quicksand Medium" pitchFamily="2" charset="0"/>
              </a:rPr>
              <a:t>teaching</a:t>
            </a:r>
            <a:r>
              <a:rPr sz="1100" b="0" spc="145" dirty="0">
                <a:solidFill>
                  <a:srgbClr val="212D54"/>
                </a:solidFill>
                <a:latin typeface="Quicksand Medium" pitchFamily="2" charset="0"/>
              </a:rPr>
              <a:t> </a:t>
            </a:r>
            <a:r>
              <a:rPr sz="1100" b="0" dirty="0">
                <a:solidFill>
                  <a:srgbClr val="212D54"/>
                </a:solidFill>
                <a:latin typeface="Quicksand Medium" pitchFamily="2" charset="0"/>
              </a:rPr>
              <a:t>and</a:t>
            </a:r>
            <a:r>
              <a:rPr sz="1100" b="0" spc="145" dirty="0">
                <a:solidFill>
                  <a:srgbClr val="212D54"/>
                </a:solidFill>
                <a:latin typeface="Quicksand Medium" pitchFamily="2" charset="0"/>
              </a:rPr>
              <a:t> </a:t>
            </a:r>
            <a:r>
              <a:rPr sz="1100" b="0" dirty="0">
                <a:solidFill>
                  <a:srgbClr val="212D54"/>
                </a:solidFill>
                <a:latin typeface="Quicksand Medium" pitchFamily="2" charset="0"/>
              </a:rPr>
              <a:t>learning</a:t>
            </a:r>
            <a:r>
              <a:rPr sz="1100" b="0" spc="145" dirty="0">
                <a:solidFill>
                  <a:srgbClr val="212D54"/>
                </a:solidFill>
                <a:latin typeface="Quicksand Medium" pitchFamily="2" charset="0"/>
              </a:rPr>
              <a:t> </a:t>
            </a:r>
            <a:r>
              <a:rPr sz="1100" b="0" dirty="0">
                <a:solidFill>
                  <a:srgbClr val="212D54"/>
                </a:solidFill>
                <a:latin typeface="Quicksand Medium" pitchFamily="2" charset="0"/>
              </a:rPr>
              <a:t>but</a:t>
            </a:r>
            <a:r>
              <a:rPr sz="1100" b="0" spc="145" dirty="0">
                <a:solidFill>
                  <a:srgbClr val="212D54"/>
                </a:solidFill>
                <a:latin typeface="Quicksand Medium" pitchFamily="2" charset="0"/>
              </a:rPr>
              <a:t> </a:t>
            </a:r>
            <a:r>
              <a:rPr sz="1100" b="0" dirty="0">
                <a:solidFill>
                  <a:srgbClr val="212D54"/>
                </a:solidFill>
                <a:latin typeface="Quicksand Medium" pitchFamily="2" charset="0"/>
              </a:rPr>
              <a:t>supported</a:t>
            </a:r>
            <a:r>
              <a:rPr sz="1100" b="0" spc="150" dirty="0">
                <a:solidFill>
                  <a:srgbClr val="212D54"/>
                </a:solidFill>
                <a:latin typeface="Quicksand Medium" pitchFamily="2" charset="0"/>
              </a:rPr>
              <a:t> </a:t>
            </a:r>
            <a:r>
              <a:rPr sz="1100" b="0" dirty="0">
                <a:solidFill>
                  <a:srgbClr val="212D54"/>
                </a:solidFill>
                <a:latin typeface="Quicksand Medium" pitchFamily="2" charset="0"/>
              </a:rPr>
              <a:t>and</a:t>
            </a:r>
            <a:r>
              <a:rPr sz="1100" b="0" spc="145" dirty="0">
                <a:solidFill>
                  <a:srgbClr val="212D54"/>
                </a:solidFill>
                <a:latin typeface="Quicksand Medium" pitchFamily="2" charset="0"/>
              </a:rPr>
              <a:t> </a:t>
            </a:r>
            <a:r>
              <a:rPr sz="1100" b="0" dirty="0">
                <a:solidFill>
                  <a:srgbClr val="212D54"/>
                </a:solidFill>
                <a:latin typeface="Quicksand Medium" pitchFamily="2" charset="0"/>
              </a:rPr>
              <a:t>motivated</a:t>
            </a:r>
            <a:r>
              <a:rPr sz="1100" b="0" spc="145" dirty="0">
                <a:solidFill>
                  <a:srgbClr val="212D54"/>
                </a:solidFill>
                <a:latin typeface="Quicksand Medium" pitchFamily="2" charset="0"/>
              </a:rPr>
              <a:t> </a:t>
            </a:r>
            <a:r>
              <a:rPr sz="1100" b="0" spc="55" dirty="0">
                <a:solidFill>
                  <a:srgbClr val="212D54"/>
                </a:solidFill>
                <a:latin typeface="Quicksand Medium" pitchFamily="2" charset="0"/>
              </a:rPr>
              <a:t>by</a:t>
            </a:r>
            <a:r>
              <a:rPr sz="1100" b="0" spc="145" dirty="0">
                <a:solidFill>
                  <a:srgbClr val="212D54"/>
                </a:solidFill>
                <a:latin typeface="Quicksand Medium" pitchFamily="2" charset="0"/>
              </a:rPr>
              <a:t> </a:t>
            </a:r>
            <a:r>
              <a:rPr sz="1100" b="0" spc="-25" dirty="0">
                <a:solidFill>
                  <a:srgbClr val="212D54"/>
                </a:solidFill>
                <a:latin typeface="Quicksand Medium" pitchFamily="2" charset="0"/>
              </a:rPr>
              <a:t>the </a:t>
            </a:r>
            <a:r>
              <a:rPr sz="1100" b="0" dirty="0">
                <a:solidFill>
                  <a:srgbClr val="212D54"/>
                </a:solidFill>
                <a:latin typeface="Quicksand Medium" pitchFamily="2" charset="0"/>
              </a:rPr>
              <a:t>strong</a:t>
            </a:r>
            <a:r>
              <a:rPr sz="1100" b="0" spc="200" dirty="0">
                <a:solidFill>
                  <a:srgbClr val="212D54"/>
                </a:solidFill>
                <a:latin typeface="Quicksand Medium" pitchFamily="2" charset="0"/>
              </a:rPr>
              <a:t> </a:t>
            </a:r>
            <a:r>
              <a:rPr sz="1100" b="0" dirty="0">
                <a:solidFill>
                  <a:srgbClr val="212D54"/>
                </a:solidFill>
                <a:latin typeface="Quicksand Medium" pitchFamily="2" charset="0"/>
              </a:rPr>
              <a:t>pastoral</a:t>
            </a:r>
            <a:r>
              <a:rPr sz="1100" b="0" spc="200" dirty="0">
                <a:solidFill>
                  <a:srgbClr val="212D54"/>
                </a:solidFill>
                <a:latin typeface="Quicksand Medium" pitchFamily="2" charset="0"/>
              </a:rPr>
              <a:t> </a:t>
            </a:r>
            <a:r>
              <a:rPr sz="1100" b="0" spc="-20" dirty="0">
                <a:solidFill>
                  <a:srgbClr val="212D54"/>
                </a:solidFill>
                <a:latin typeface="Quicksand Medium" pitchFamily="2" charset="0"/>
              </a:rPr>
              <a:t>team.</a:t>
            </a:r>
          </a:p>
          <a:p>
            <a:endParaRPr sz="1100" dirty="0">
              <a:latin typeface="Quicksand Medium" pitchFamily="2" charset="0"/>
            </a:endParaRPr>
          </a:p>
          <a:p>
            <a:pPr marL="12700" marR="81280"/>
            <a:r>
              <a:rPr sz="1100" b="0" dirty="0">
                <a:solidFill>
                  <a:srgbClr val="212D54"/>
                </a:solidFill>
                <a:latin typeface="Quicksand Medium" pitchFamily="2" charset="0"/>
              </a:rPr>
              <a:t>Our</a:t>
            </a:r>
            <a:r>
              <a:rPr sz="1100" b="0" spc="110" dirty="0">
                <a:solidFill>
                  <a:srgbClr val="212D54"/>
                </a:solidFill>
                <a:latin typeface="Quicksand Medium" pitchFamily="2" charset="0"/>
              </a:rPr>
              <a:t> </a:t>
            </a:r>
            <a:r>
              <a:rPr sz="1100" b="0" dirty="0">
                <a:solidFill>
                  <a:srgbClr val="212D54"/>
                </a:solidFill>
                <a:latin typeface="Quicksand Medium" pitchFamily="2" charset="0"/>
              </a:rPr>
              <a:t>Kenton</a:t>
            </a:r>
            <a:r>
              <a:rPr sz="1100" b="0" spc="114" dirty="0">
                <a:solidFill>
                  <a:srgbClr val="212D54"/>
                </a:solidFill>
                <a:latin typeface="Quicksand Medium" pitchFamily="2" charset="0"/>
              </a:rPr>
              <a:t> </a:t>
            </a:r>
            <a:r>
              <a:rPr sz="1100" b="0" dirty="0">
                <a:solidFill>
                  <a:srgbClr val="212D54"/>
                </a:solidFill>
                <a:latin typeface="Quicksand Medium" pitchFamily="2" charset="0"/>
              </a:rPr>
              <a:t>team</a:t>
            </a:r>
            <a:r>
              <a:rPr sz="1100" b="0" spc="114" dirty="0">
                <a:solidFill>
                  <a:srgbClr val="212D54"/>
                </a:solidFill>
                <a:latin typeface="Quicksand Medium" pitchFamily="2" charset="0"/>
              </a:rPr>
              <a:t> </a:t>
            </a:r>
            <a:r>
              <a:rPr sz="1100" b="0" dirty="0">
                <a:solidFill>
                  <a:srgbClr val="212D54"/>
                </a:solidFill>
                <a:latin typeface="Quicksand Medium" pitchFamily="2" charset="0"/>
              </a:rPr>
              <a:t>are</a:t>
            </a:r>
            <a:r>
              <a:rPr sz="1100" b="0" spc="114" dirty="0">
                <a:solidFill>
                  <a:srgbClr val="212D54"/>
                </a:solidFill>
                <a:latin typeface="Quicksand Medium" pitchFamily="2" charset="0"/>
              </a:rPr>
              <a:t> </a:t>
            </a:r>
            <a:r>
              <a:rPr sz="1100" b="0" dirty="0">
                <a:solidFill>
                  <a:srgbClr val="212D54"/>
                </a:solidFill>
                <a:latin typeface="Quicksand Medium" pitchFamily="2" charset="0"/>
              </a:rPr>
              <a:t>passionate</a:t>
            </a:r>
            <a:r>
              <a:rPr sz="1100" b="0" spc="110" dirty="0">
                <a:solidFill>
                  <a:srgbClr val="212D54"/>
                </a:solidFill>
                <a:latin typeface="Quicksand Medium" pitchFamily="2" charset="0"/>
              </a:rPr>
              <a:t> </a:t>
            </a:r>
            <a:r>
              <a:rPr sz="1100" b="0" dirty="0">
                <a:solidFill>
                  <a:srgbClr val="212D54"/>
                </a:solidFill>
                <a:latin typeface="Quicksand Medium" pitchFamily="2" charset="0"/>
              </a:rPr>
              <a:t>about</a:t>
            </a:r>
            <a:r>
              <a:rPr sz="1100" b="0" spc="114" dirty="0">
                <a:solidFill>
                  <a:srgbClr val="212D54"/>
                </a:solidFill>
                <a:latin typeface="Quicksand Medium" pitchFamily="2" charset="0"/>
              </a:rPr>
              <a:t> </a:t>
            </a:r>
            <a:r>
              <a:rPr sz="1100" b="0" dirty="0">
                <a:solidFill>
                  <a:srgbClr val="212D54"/>
                </a:solidFill>
                <a:latin typeface="Quicksand Medium" pitchFamily="2" charset="0"/>
              </a:rPr>
              <a:t>providing</a:t>
            </a:r>
            <a:r>
              <a:rPr sz="1100" b="0" spc="114" dirty="0">
                <a:solidFill>
                  <a:srgbClr val="212D54"/>
                </a:solidFill>
                <a:latin typeface="Quicksand Medium" pitchFamily="2" charset="0"/>
              </a:rPr>
              <a:t> </a:t>
            </a:r>
            <a:r>
              <a:rPr sz="1100" b="0" dirty="0">
                <a:solidFill>
                  <a:srgbClr val="212D54"/>
                </a:solidFill>
                <a:latin typeface="Quicksand Medium" pitchFamily="2" charset="0"/>
              </a:rPr>
              <a:t>the</a:t>
            </a:r>
            <a:r>
              <a:rPr sz="1100" b="0" spc="114" dirty="0">
                <a:solidFill>
                  <a:srgbClr val="212D54"/>
                </a:solidFill>
                <a:latin typeface="Quicksand Medium" pitchFamily="2" charset="0"/>
              </a:rPr>
              <a:t> </a:t>
            </a:r>
            <a:r>
              <a:rPr sz="1100" b="0" spc="-20" dirty="0">
                <a:solidFill>
                  <a:srgbClr val="212D54"/>
                </a:solidFill>
                <a:latin typeface="Quicksand Medium" pitchFamily="2" charset="0"/>
              </a:rPr>
              <a:t>very</a:t>
            </a:r>
            <a:r>
              <a:rPr sz="1100" b="0" spc="500" dirty="0">
                <a:solidFill>
                  <a:srgbClr val="212D54"/>
                </a:solidFill>
                <a:latin typeface="Quicksand Medium" pitchFamily="2" charset="0"/>
              </a:rPr>
              <a:t> </a:t>
            </a:r>
            <a:r>
              <a:rPr sz="1100" b="0" dirty="0">
                <a:solidFill>
                  <a:srgbClr val="212D54"/>
                </a:solidFill>
                <a:latin typeface="Quicksand Medium" pitchFamily="2" charset="0"/>
              </a:rPr>
              <a:t>best</a:t>
            </a:r>
            <a:r>
              <a:rPr sz="1100" b="0" spc="80" dirty="0">
                <a:solidFill>
                  <a:srgbClr val="212D54"/>
                </a:solidFill>
                <a:latin typeface="Quicksand Medium" pitchFamily="2" charset="0"/>
              </a:rPr>
              <a:t> </a:t>
            </a:r>
            <a:r>
              <a:rPr sz="1100" b="0" dirty="0">
                <a:solidFill>
                  <a:srgbClr val="212D54"/>
                </a:solidFill>
                <a:latin typeface="Quicksand Medium" pitchFamily="2" charset="0"/>
              </a:rPr>
              <a:t>education</a:t>
            </a:r>
            <a:r>
              <a:rPr sz="1100" b="0" spc="80" dirty="0">
                <a:solidFill>
                  <a:srgbClr val="212D54"/>
                </a:solidFill>
                <a:latin typeface="Quicksand Medium" pitchFamily="2" charset="0"/>
              </a:rPr>
              <a:t> </a:t>
            </a:r>
            <a:r>
              <a:rPr sz="1100" b="0" dirty="0">
                <a:solidFill>
                  <a:srgbClr val="212D54"/>
                </a:solidFill>
                <a:latin typeface="Quicksand Medium" pitchFamily="2" charset="0"/>
              </a:rPr>
              <a:t>possible</a:t>
            </a:r>
            <a:r>
              <a:rPr sz="1100" b="0" spc="80" dirty="0">
                <a:solidFill>
                  <a:srgbClr val="212D54"/>
                </a:solidFill>
                <a:latin typeface="Quicksand Medium" pitchFamily="2" charset="0"/>
              </a:rPr>
              <a:t> </a:t>
            </a:r>
            <a:r>
              <a:rPr sz="1100" b="0" dirty="0">
                <a:solidFill>
                  <a:srgbClr val="212D54"/>
                </a:solidFill>
                <a:latin typeface="Quicksand Medium" pitchFamily="2" charset="0"/>
              </a:rPr>
              <a:t>for</a:t>
            </a:r>
            <a:r>
              <a:rPr sz="1100" b="0" spc="85" dirty="0">
                <a:solidFill>
                  <a:srgbClr val="212D54"/>
                </a:solidFill>
                <a:latin typeface="Quicksand Medium" pitchFamily="2" charset="0"/>
              </a:rPr>
              <a:t> </a:t>
            </a:r>
            <a:r>
              <a:rPr sz="1100" b="0" dirty="0">
                <a:solidFill>
                  <a:srgbClr val="212D54"/>
                </a:solidFill>
                <a:latin typeface="Quicksand Medium" pitchFamily="2" charset="0"/>
              </a:rPr>
              <a:t>young</a:t>
            </a:r>
            <a:r>
              <a:rPr sz="1100" b="0" spc="80" dirty="0">
                <a:solidFill>
                  <a:srgbClr val="212D54"/>
                </a:solidFill>
                <a:latin typeface="Quicksand Medium" pitchFamily="2" charset="0"/>
              </a:rPr>
              <a:t> </a:t>
            </a:r>
            <a:r>
              <a:rPr sz="1100" b="0" dirty="0">
                <a:solidFill>
                  <a:srgbClr val="212D54"/>
                </a:solidFill>
                <a:latin typeface="Quicksand Medium" pitchFamily="2" charset="0"/>
              </a:rPr>
              <a:t>people</a:t>
            </a:r>
            <a:r>
              <a:rPr sz="1100" b="0" spc="80" dirty="0">
                <a:solidFill>
                  <a:srgbClr val="212D54"/>
                </a:solidFill>
                <a:latin typeface="Quicksand Medium" pitchFamily="2" charset="0"/>
              </a:rPr>
              <a:t> </a:t>
            </a:r>
            <a:r>
              <a:rPr sz="1100" b="0" dirty="0">
                <a:solidFill>
                  <a:srgbClr val="212D54"/>
                </a:solidFill>
                <a:latin typeface="Quicksand Medium" pitchFamily="2" charset="0"/>
              </a:rPr>
              <a:t>in</a:t>
            </a:r>
            <a:r>
              <a:rPr sz="1100" b="0" spc="85" dirty="0">
                <a:solidFill>
                  <a:srgbClr val="212D54"/>
                </a:solidFill>
                <a:latin typeface="Quicksand Medium" pitchFamily="2" charset="0"/>
              </a:rPr>
              <a:t> </a:t>
            </a:r>
            <a:r>
              <a:rPr sz="1100" b="0" dirty="0">
                <a:solidFill>
                  <a:srgbClr val="212D54"/>
                </a:solidFill>
                <a:latin typeface="Quicksand Medium" pitchFamily="2" charset="0"/>
              </a:rPr>
              <a:t>our</a:t>
            </a:r>
            <a:r>
              <a:rPr sz="1100" b="0" spc="80" dirty="0">
                <a:solidFill>
                  <a:srgbClr val="212D54"/>
                </a:solidFill>
                <a:latin typeface="Quicksand Medium" pitchFamily="2" charset="0"/>
              </a:rPr>
              <a:t> </a:t>
            </a:r>
            <a:r>
              <a:rPr sz="1100" b="0" dirty="0">
                <a:solidFill>
                  <a:srgbClr val="212D54"/>
                </a:solidFill>
                <a:latin typeface="Quicksand Medium" pitchFamily="2" charset="0"/>
              </a:rPr>
              <a:t>city,</a:t>
            </a:r>
            <a:r>
              <a:rPr sz="1100" b="0" spc="80" dirty="0">
                <a:solidFill>
                  <a:srgbClr val="212D54"/>
                </a:solidFill>
                <a:latin typeface="Quicksand Medium" pitchFamily="2" charset="0"/>
              </a:rPr>
              <a:t> </a:t>
            </a:r>
            <a:r>
              <a:rPr sz="1100" b="0" spc="-25" dirty="0">
                <a:solidFill>
                  <a:srgbClr val="212D54"/>
                </a:solidFill>
                <a:latin typeface="Quicksand Medium" pitchFamily="2" charset="0"/>
              </a:rPr>
              <a:t>our </a:t>
            </a:r>
            <a:r>
              <a:rPr sz="1100" b="0" dirty="0">
                <a:solidFill>
                  <a:srgbClr val="212D54"/>
                </a:solidFill>
                <a:latin typeface="Quicksand Medium" pitchFamily="2" charset="0"/>
              </a:rPr>
              <a:t>region</a:t>
            </a:r>
            <a:r>
              <a:rPr sz="1100" b="0" spc="125" dirty="0">
                <a:solidFill>
                  <a:srgbClr val="212D54"/>
                </a:solidFill>
                <a:latin typeface="Quicksand Medium" pitchFamily="2" charset="0"/>
              </a:rPr>
              <a:t> </a:t>
            </a:r>
            <a:r>
              <a:rPr sz="1100" b="0" dirty="0">
                <a:solidFill>
                  <a:srgbClr val="212D54"/>
                </a:solidFill>
                <a:latin typeface="Quicksand Medium" pitchFamily="2" charset="0"/>
              </a:rPr>
              <a:t>and</a:t>
            </a:r>
            <a:r>
              <a:rPr sz="1100" b="0" spc="125" dirty="0">
                <a:solidFill>
                  <a:srgbClr val="212D54"/>
                </a:solidFill>
                <a:latin typeface="Quicksand Medium" pitchFamily="2" charset="0"/>
              </a:rPr>
              <a:t> </a:t>
            </a:r>
            <a:r>
              <a:rPr sz="1100" b="0" dirty="0">
                <a:solidFill>
                  <a:srgbClr val="212D54"/>
                </a:solidFill>
                <a:latin typeface="Quicksand Medium" pitchFamily="2" charset="0"/>
              </a:rPr>
              <a:t>nationally</a:t>
            </a:r>
            <a:r>
              <a:rPr sz="1100" b="0" spc="125" dirty="0">
                <a:solidFill>
                  <a:srgbClr val="212D54"/>
                </a:solidFill>
                <a:latin typeface="Quicksand Medium" pitchFamily="2" charset="0"/>
              </a:rPr>
              <a:t> </a:t>
            </a:r>
            <a:r>
              <a:rPr sz="1100" b="0" dirty="0">
                <a:solidFill>
                  <a:srgbClr val="212D54"/>
                </a:solidFill>
                <a:latin typeface="Quicksand Medium" pitchFamily="2" charset="0"/>
              </a:rPr>
              <a:t>and</a:t>
            </a:r>
            <a:r>
              <a:rPr sz="1100" b="0" spc="125" dirty="0">
                <a:solidFill>
                  <a:srgbClr val="212D54"/>
                </a:solidFill>
                <a:latin typeface="Quicksand Medium" pitchFamily="2" charset="0"/>
              </a:rPr>
              <a:t> </a:t>
            </a:r>
            <a:r>
              <a:rPr sz="1100" b="0" dirty="0">
                <a:solidFill>
                  <a:srgbClr val="212D54"/>
                </a:solidFill>
                <a:latin typeface="Quicksand Medium" pitchFamily="2" charset="0"/>
              </a:rPr>
              <a:t>our</a:t>
            </a:r>
            <a:r>
              <a:rPr sz="1100" b="0" spc="125" dirty="0">
                <a:solidFill>
                  <a:srgbClr val="212D54"/>
                </a:solidFill>
                <a:latin typeface="Quicksand Medium" pitchFamily="2" charset="0"/>
              </a:rPr>
              <a:t> </a:t>
            </a:r>
            <a:r>
              <a:rPr sz="1100" b="0" dirty="0">
                <a:solidFill>
                  <a:srgbClr val="212D54"/>
                </a:solidFill>
                <a:latin typeface="Quicksand Medium" pitchFamily="2" charset="0"/>
              </a:rPr>
              <a:t>strong</a:t>
            </a:r>
            <a:r>
              <a:rPr sz="1100" b="0" spc="125" dirty="0">
                <a:solidFill>
                  <a:srgbClr val="212D54"/>
                </a:solidFill>
                <a:latin typeface="Quicksand Medium" pitchFamily="2" charset="0"/>
              </a:rPr>
              <a:t> </a:t>
            </a:r>
            <a:r>
              <a:rPr sz="1100" b="0" dirty="0">
                <a:solidFill>
                  <a:srgbClr val="212D54"/>
                </a:solidFill>
                <a:latin typeface="Quicksand Medium" pitchFamily="2" charset="0"/>
              </a:rPr>
              <a:t>and</a:t>
            </a:r>
            <a:r>
              <a:rPr sz="1100" b="0" spc="125" dirty="0">
                <a:solidFill>
                  <a:srgbClr val="212D54"/>
                </a:solidFill>
                <a:latin typeface="Quicksand Medium" pitchFamily="2" charset="0"/>
              </a:rPr>
              <a:t> </a:t>
            </a:r>
            <a:r>
              <a:rPr sz="1100" b="0" dirty="0">
                <a:solidFill>
                  <a:srgbClr val="212D54"/>
                </a:solidFill>
                <a:latin typeface="Quicksand Medium" pitchFamily="2" charset="0"/>
              </a:rPr>
              <a:t>committed</a:t>
            </a:r>
            <a:r>
              <a:rPr sz="1100" b="0" spc="125" dirty="0">
                <a:solidFill>
                  <a:srgbClr val="212D54"/>
                </a:solidFill>
                <a:latin typeface="Quicksand Medium" pitchFamily="2" charset="0"/>
              </a:rPr>
              <a:t> </a:t>
            </a:r>
            <a:r>
              <a:rPr sz="1100" b="0" spc="-20" dirty="0">
                <a:solidFill>
                  <a:srgbClr val="212D54"/>
                </a:solidFill>
                <a:latin typeface="Quicksand Medium" pitchFamily="2" charset="0"/>
              </a:rPr>
              <a:t>team </a:t>
            </a:r>
            <a:r>
              <a:rPr sz="1100" b="0" dirty="0">
                <a:solidFill>
                  <a:srgbClr val="212D54"/>
                </a:solidFill>
                <a:latin typeface="Quicksand Medium" pitchFamily="2" charset="0"/>
              </a:rPr>
              <a:t>share</a:t>
            </a:r>
            <a:r>
              <a:rPr sz="1100" b="0" spc="60" dirty="0">
                <a:solidFill>
                  <a:srgbClr val="212D54"/>
                </a:solidFill>
                <a:latin typeface="Quicksand Medium" pitchFamily="2" charset="0"/>
              </a:rPr>
              <a:t> </a:t>
            </a:r>
            <a:r>
              <a:rPr sz="1100" b="0" dirty="0">
                <a:solidFill>
                  <a:srgbClr val="212D54"/>
                </a:solidFill>
                <a:latin typeface="Quicksand Medium" pitchFamily="2" charset="0"/>
              </a:rPr>
              <a:t>our</a:t>
            </a:r>
            <a:r>
              <a:rPr sz="1100" b="0" spc="65" dirty="0">
                <a:solidFill>
                  <a:srgbClr val="212D54"/>
                </a:solidFill>
                <a:latin typeface="Quicksand Medium" pitchFamily="2" charset="0"/>
              </a:rPr>
              <a:t> </a:t>
            </a:r>
            <a:r>
              <a:rPr sz="1100" b="0" dirty="0">
                <a:solidFill>
                  <a:srgbClr val="212D54"/>
                </a:solidFill>
                <a:latin typeface="Quicksand Medium" pitchFamily="2" charset="0"/>
              </a:rPr>
              <a:t>vision</a:t>
            </a:r>
            <a:r>
              <a:rPr sz="1100" b="0" spc="65" dirty="0">
                <a:solidFill>
                  <a:srgbClr val="212D54"/>
                </a:solidFill>
                <a:latin typeface="Quicksand Medium" pitchFamily="2" charset="0"/>
              </a:rPr>
              <a:t> </a:t>
            </a:r>
            <a:r>
              <a:rPr sz="1100" b="0" dirty="0">
                <a:solidFill>
                  <a:srgbClr val="212D54"/>
                </a:solidFill>
                <a:latin typeface="Quicksand Medium" pitchFamily="2" charset="0"/>
              </a:rPr>
              <a:t>of</a:t>
            </a:r>
            <a:r>
              <a:rPr sz="1100" b="0" spc="65" dirty="0">
                <a:solidFill>
                  <a:srgbClr val="212D54"/>
                </a:solidFill>
                <a:latin typeface="Quicksand Medium" pitchFamily="2" charset="0"/>
              </a:rPr>
              <a:t> </a:t>
            </a:r>
            <a:r>
              <a:rPr sz="1100" b="0" dirty="0">
                <a:solidFill>
                  <a:srgbClr val="212D54"/>
                </a:solidFill>
                <a:latin typeface="Quicksand Medium" pitchFamily="2" charset="0"/>
              </a:rPr>
              <a:t>ensuring</a:t>
            </a:r>
            <a:r>
              <a:rPr sz="1100" b="0" spc="65" dirty="0">
                <a:solidFill>
                  <a:srgbClr val="212D54"/>
                </a:solidFill>
                <a:latin typeface="Quicksand Medium" pitchFamily="2" charset="0"/>
              </a:rPr>
              <a:t> </a:t>
            </a:r>
            <a:r>
              <a:rPr sz="1100" b="0" dirty="0">
                <a:solidFill>
                  <a:srgbClr val="212D54"/>
                </a:solidFill>
                <a:latin typeface="Quicksand Medium" pitchFamily="2" charset="0"/>
              </a:rPr>
              <a:t>all</a:t>
            </a:r>
            <a:r>
              <a:rPr sz="1100" b="0" spc="65" dirty="0">
                <a:solidFill>
                  <a:srgbClr val="212D54"/>
                </a:solidFill>
                <a:latin typeface="Quicksand Medium" pitchFamily="2" charset="0"/>
              </a:rPr>
              <a:t> </a:t>
            </a:r>
            <a:r>
              <a:rPr sz="1100" b="0" dirty="0">
                <a:solidFill>
                  <a:srgbClr val="212D54"/>
                </a:solidFill>
                <a:latin typeface="Quicksand Medium" pitchFamily="2" charset="0"/>
              </a:rPr>
              <a:t>our</a:t>
            </a:r>
            <a:r>
              <a:rPr sz="1100" b="0" spc="6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65" dirty="0">
                <a:solidFill>
                  <a:srgbClr val="212D54"/>
                </a:solidFill>
                <a:latin typeface="Quicksand Medium" pitchFamily="2" charset="0"/>
              </a:rPr>
              <a:t> </a:t>
            </a:r>
            <a:r>
              <a:rPr sz="1100" b="0" dirty="0">
                <a:solidFill>
                  <a:srgbClr val="212D54"/>
                </a:solidFill>
                <a:latin typeface="Quicksand Medium" pitchFamily="2" charset="0"/>
              </a:rPr>
              <a:t>not</a:t>
            </a:r>
            <a:r>
              <a:rPr sz="1100" b="0" spc="65" dirty="0">
                <a:solidFill>
                  <a:srgbClr val="212D54"/>
                </a:solidFill>
                <a:latin typeface="Quicksand Medium" pitchFamily="2" charset="0"/>
              </a:rPr>
              <a:t> </a:t>
            </a:r>
            <a:r>
              <a:rPr sz="1100" b="0" dirty="0">
                <a:solidFill>
                  <a:srgbClr val="212D54"/>
                </a:solidFill>
                <a:latin typeface="Quicksand Medium" pitchFamily="2" charset="0"/>
              </a:rPr>
              <a:t>only</a:t>
            </a:r>
            <a:r>
              <a:rPr sz="1100" b="0" spc="60" dirty="0">
                <a:solidFill>
                  <a:srgbClr val="212D54"/>
                </a:solidFill>
                <a:latin typeface="Quicksand Medium" pitchFamily="2" charset="0"/>
              </a:rPr>
              <a:t> </a:t>
            </a:r>
            <a:r>
              <a:rPr sz="1100" b="0" spc="-10" dirty="0">
                <a:solidFill>
                  <a:srgbClr val="212D54"/>
                </a:solidFill>
                <a:latin typeface="Quicksand Medium" pitchFamily="2" charset="0"/>
              </a:rPr>
              <a:t>reach </a:t>
            </a:r>
            <a:r>
              <a:rPr sz="1100" b="0" dirty="0">
                <a:solidFill>
                  <a:srgbClr val="212D54"/>
                </a:solidFill>
                <a:latin typeface="Quicksand Medium" pitchFamily="2" charset="0"/>
              </a:rPr>
              <a:t>their</a:t>
            </a:r>
            <a:r>
              <a:rPr sz="1100" b="0" spc="75" dirty="0">
                <a:solidFill>
                  <a:srgbClr val="212D54"/>
                </a:solidFill>
                <a:latin typeface="Quicksand Medium" pitchFamily="2" charset="0"/>
              </a:rPr>
              <a:t> </a:t>
            </a:r>
            <a:r>
              <a:rPr sz="1100" b="0" dirty="0">
                <a:solidFill>
                  <a:srgbClr val="212D54"/>
                </a:solidFill>
                <a:latin typeface="Quicksand Medium" pitchFamily="2" charset="0"/>
              </a:rPr>
              <a:t>potential</a:t>
            </a:r>
            <a:r>
              <a:rPr sz="1100" b="0" spc="75" dirty="0">
                <a:solidFill>
                  <a:srgbClr val="212D54"/>
                </a:solidFill>
                <a:latin typeface="Quicksand Medium" pitchFamily="2" charset="0"/>
              </a:rPr>
              <a:t> </a:t>
            </a:r>
            <a:r>
              <a:rPr sz="1100" b="0" dirty="0">
                <a:solidFill>
                  <a:srgbClr val="212D54"/>
                </a:solidFill>
                <a:latin typeface="Quicksand Medium" pitchFamily="2" charset="0"/>
              </a:rPr>
              <a:t>but</a:t>
            </a:r>
            <a:r>
              <a:rPr sz="1100" b="0" spc="80" dirty="0">
                <a:solidFill>
                  <a:srgbClr val="212D54"/>
                </a:solidFill>
                <a:latin typeface="Quicksand Medium" pitchFamily="2" charset="0"/>
              </a:rPr>
              <a:t> </a:t>
            </a:r>
            <a:r>
              <a:rPr sz="1100" b="0" dirty="0">
                <a:solidFill>
                  <a:srgbClr val="212D54"/>
                </a:solidFill>
                <a:latin typeface="Quicksand Medium" pitchFamily="2" charset="0"/>
              </a:rPr>
              <a:t>that</a:t>
            </a:r>
            <a:r>
              <a:rPr sz="1100" b="0" spc="75" dirty="0">
                <a:solidFill>
                  <a:srgbClr val="212D54"/>
                </a:solidFill>
                <a:latin typeface="Quicksand Medium" pitchFamily="2" charset="0"/>
              </a:rPr>
              <a:t> </a:t>
            </a:r>
            <a:r>
              <a:rPr sz="1100" b="0" dirty="0">
                <a:solidFill>
                  <a:srgbClr val="212D54"/>
                </a:solidFill>
                <a:latin typeface="Quicksand Medium" pitchFamily="2" charset="0"/>
              </a:rPr>
              <a:t>they</a:t>
            </a:r>
            <a:r>
              <a:rPr sz="1100" b="0" spc="80" dirty="0">
                <a:solidFill>
                  <a:srgbClr val="212D54"/>
                </a:solidFill>
                <a:latin typeface="Quicksand Medium" pitchFamily="2" charset="0"/>
              </a:rPr>
              <a:t> </a:t>
            </a:r>
            <a:r>
              <a:rPr sz="1100" b="0" dirty="0">
                <a:solidFill>
                  <a:srgbClr val="212D54"/>
                </a:solidFill>
                <a:latin typeface="Quicksand Medium" pitchFamily="2" charset="0"/>
              </a:rPr>
              <a:t>are</a:t>
            </a:r>
            <a:r>
              <a:rPr sz="1100" b="0" spc="75" dirty="0">
                <a:solidFill>
                  <a:srgbClr val="212D54"/>
                </a:solidFill>
                <a:latin typeface="Quicksand Medium" pitchFamily="2" charset="0"/>
              </a:rPr>
              <a:t> </a:t>
            </a:r>
            <a:r>
              <a:rPr sz="1100" b="0" dirty="0">
                <a:solidFill>
                  <a:srgbClr val="212D54"/>
                </a:solidFill>
                <a:latin typeface="Quicksand Medium" pitchFamily="2" charset="0"/>
              </a:rPr>
              <a:t>confident,</a:t>
            </a:r>
            <a:r>
              <a:rPr sz="1100" b="0" spc="80" dirty="0">
                <a:solidFill>
                  <a:srgbClr val="212D54"/>
                </a:solidFill>
                <a:latin typeface="Quicksand Medium" pitchFamily="2" charset="0"/>
              </a:rPr>
              <a:t> </a:t>
            </a:r>
            <a:r>
              <a:rPr sz="1100" b="0" dirty="0">
                <a:solidFill>
                  <a:srgbClr val="212D54"/>
                </a:solidFill>
                <a:latin typeface="Quicksand Medium" pitchFamily="2" charset="0"/>
              </a:rPr>
              <a:t>happy</a:t>
            </a:r>
            <a:r>
              <a:rPr sz="1100" b="0" spc="75" dirty="0">
                <a:solidFill>
                  <a:srgbClr val="212D54"/>
                </a:solidFill>
                <a:latin typeface="Quicksand Medium" pitchFamily="2" charset="0"/>
              </a:rPr>
              <a:t> </a:t>
            </a:r>
            <a:r>
              <a:rPr sz="1100" b="0" dirty="0">
                <a:solidFill>
                  <a:srgbClr val="212D54"/>
                </a:solidFill>
                <a:latin typeface="Quicksand Medium" pitchFamily="2" charset="0"/>
              </a:rPr>
              <a:t>and</a:t>
            </a:r>
            <a:r>
              <a:rPr sz="1100" b="0" spc="80" dirty="0">
                <a:solidFill>
                  <a:srgbClr val="212D54"/>
                </a:solidFill>
                <a:latin typeface="Quicksand Medium" pitchFamily="2" charset="0"/>
              </a:rPr>
              <a:t> </a:t>
            </a:r>
            <a:r>
              <a:rPr sz="1100" b="0" spc="-10" dirty="0">
                <a:solidFill>
                  <a:srgbClr val="212D54"/>
                </a:solidFill>
                <a:latin typeface="Quicksand Medium" pitchFamily="2" charset="0"/>
              </a:rPr>
              <a:t>resilient </a:t>
            </a:r>
            <a:r>
              <a:rPr sz="1100" b="0" dirty="0">
                <a:solidFill>
                  <a:srgbClr val="212D54"/>
                </a:solidFill>
                <a:latin typeface="Quicksand Medium" pitchFamily="2" charset="0"/>
              </a:rPr>
              <a:t>students</a:t>
            </a:r>
            <a:r>
              <a:rPr sz="1100" b="0" spc="95" dirty="0">
                <a:solidFill>
                  <a:srgbClr val="212D54"/>
                </a:solidFill>
                <a:latin typeface="Quicksand Medium" pitchFamily="2" charset="0"/>
              </a:rPr>
              <a:t> </a:t>
            </a:r>
            <a:r>
              <a:rPr sz="1100" b="0" dirty="0">
                <a:solidFill>
                  <a:srgbClr val="212D54"/>
                </a:solidFill>
                <a:latin typeface="Quicksand Medium" pitchFamily="2" charset="0"/>
              </a:rPr>
              <a:t>who</a:t>
            </a:r>
            <a:r>
              <a:rPr sz="1100" b="0" spc="95" dirty="0">
                <a:solidFill>
                  <a:srgbClr val="212D54"/>
                </a:solidFill>
                <a:latin typeface="Quicksand Medium" pitchFamily="2" charset="0"/>
              </a:rPr>
              <a:t> </a:t>
            </a:r>
            <a:r>
              <a:rPr sz="1100" b="0" dirty="0">
                <a:solidFill>
                  <a:srgbClr val="212D54"/>
                </a:solidFill>
                <a:latin typeface="Quicksand Medium" pitchFamily="2" charset="0"/>
              </a:rPr>
              <a:t>treat</a:t>
            </a:r>
            <a:r>
              <a:rPr sz="1100" b="0" spc="100" dirty="0">
                <a:solidFill>
                  <a:srgbClr val="212D54"/>
                </a:solidFill>
                <a:latin typeface="Quicksand Medium" pitchFamily="2" charset="0"/>
              </a:rPr>
              <a:t> </a:t>
            </a:r>
            <a:r>
              <a:rPr sz="1100" b="0" dirty="0">
                <a:solidFill>
                  <a:srgbClr val="212D54"/>
                </a:solidFill>
                <a:latin typeface="Quicksand Medium" pitchFamily="2" charset="0"/>
              </a:rPr>
              <a:t>each</a:t>
            </a:r>
            <a:r>
              <a:rPr sz="1100" b="0" spc="95" dirty="0">
                <a:solidFill>
                  <a:srgbClr val="212D54"/>
                </a:solidFill>
                <a:latin typeface="Quicksand Medium" pitchFamily="2" charset="0"/>
              </a:rPr>
              <a:t> </a:t>
            </a:r>
            <a:r>
              <a:rPr sz="1100" b="0" dirty="0">
                <a:solidFill>
                  <a:srgbClr val="212D54"/>
                </a:solidFill>
                <a:latin typeface="Quicksand Medium" pitchFamily="2" charset="0"/>
              </a:rPr>
              <a:t>other</a:t>
            </a:r>
            <a:r>
              <a:rPr sz="1100" b="0" spc="95" dirty="0">
                <a:solidFill>
                  <a:srgbClr val="212D54"/>
                </a:solidFill>
                <a:latin typeface="Quicksand Medium" pitchFamily="2" charset="0"/>
              </a:rPr>
              <a:t> </a:t>
            </a:r>
            <a:r>
              <a:rPr sz="1100" b="0" dirty="0">
                <a:solidFill>
                  <a:srgbClr val="212D54"/>
                </a:solidFill>
                <a:latin typeface="Quicksand Medium" pitchFamily="2" charset="0"/>
              </a:rPr>
              <a:t>with</a:t>
            </a:r>
            <a:r>
              <a:rPr sz="1100" b="0" spc="100" dirty="0">
                <a:solidFill>
                  <a:srgbClr val="212D54"/>
                </a:solidFill>
                <a:latin typeface="Quicksand Medium" pitchFamily="2" charset="0"/>
              </a:rPr>
              <a:t> </a:t>
            </a:r>
            <a:r>
              <a:rPr sz="1100" b="0" dirty="0">
                <a:solidFill>
                  <a:srgbClr val="212D54"/>
                </a:solidFill>
                <a:latin typeface="Quicksand Medium" pitchFamily="2" charset="0"/>
              </a:rPr>
              <a:t>compassion</a:t>
            </a:r>
            <a:r>
              <a:rPr sz="1100" b="0" spc="95" dirty="0">
                <a:solidFill>
                  <a:srgbClr val="212D54"/>
                </a:solidFill>
                <a:latin typeface="Quicksand Medium" pitchFamily="2" charset="0"/>
              </a:rPr>
              <a:t> </a:t>
            </a:r>
            <a:r>
              <a:rPr sz="1100" b="0" dirty="0">
                <a:solidFill>
                  <a:srgbClr val="212D54"/>
                </a:solidFill>
                <a:latin typeface="Quicksand Medium" pitchFamily="2" charset="0"/>
              </a:rPr>
              <a:t>and</a:t>
            </a:r>
            <a:r>
              <a:rPr sz="1100" b="0" spc="95" dirty="0">
                <a:solidFill>
                  <a:srgbClr val="212D54"/>
                </a:solidFill>
                <a:latin typeface="Quicksand Medium" pitchFamily="2" charset="0"/>
              </a:rPr>
              <a:t> </a:t>
            </a:r>
            <a:r>
              <a:rPr sz="1100" b="0" spc="-10" dirty="0">
                <a:solidFill>
                  <a:srgbClr val="212D54"/>
                </a:solidFill>
                <a:latin typeface="Quicksand Medium" pitchFamily="2" charset="0"/>
              </a:rPr>
              <a:t>respect.</a:t>
            </a:r>
          </a:p>
          <a:p>
            <a:endParaRPr sz="1100" dirty="0">
              <a:latin typeface="Quicksand Medium" pitchFamily="2" charset="0"/>
            </a:endParaRPr>
          </a:p>
          <a:p>
            <a:pPr marL="12700" marR="5080"/>
            <a:r>
              <a:rPr sz="1100" b="0" dirty="0">
                <a:solidFill>
                  <a:srgbClr val="212D54"/>
                </a:solidFill>
                <a:latin typeface="Quicksand Medium" pitchFamily="2" charset="0"/>
              </a:rPr>
              <a:t>We</a:t>
            </a:r>
            <a:r>
              <a:rPr sz="1100" b="0" spc="75" dirty="0">
                <a:solidFill>
                  <a:srgbClr val="212D54"/>
                </a:solidFill>
                <a:latin typeface="Quicksand Medium" pitchFamily="2" charset="0"/>
              </a:rPr>
              <a:t> </a:t>
            </a:r>
            <a:r>
              <a:rPr sz="1100" b="0" dirty="0">
                <a:solidFill>
                  <a:srgbClr val="212D54"/>
                </a:solidFill>
                <a:latin typeface="Quicksand Medium" pitchFamily="2" charset="0"/>
              </a:rPr>
              <a:t>aim</a:t>
            </a:r>
            <a:r>
              <a:rPr sz="1100" b="0" spc="75" dirty="0">
                <a:solidFill>
                  <a:srgbClr val="212D54"/>
                </a:solidFill>
                <a:latin typeface="Quicksand Medium" pitchFamily="2" charset="0"/>
              </a:rPr>
              <a:t> </a:t>
            </a:r>
            <a:r>
              <a:rPr sz="1100" b="0" dirty="0">
                <a:solidFill>
                  <a:srgbClr val="212D54"/>
                </a:solidFill>
                <a:latin typeface="Quicksand Medium" pitchFamily="2" charset="0"/>
              </a:rPr>
              <a:t>to</a:t>
            </a:r>
            <a:r>
              <a:rPr sz="1100" b="0" spc="75" dirty="0">
                <a:solidFill>
                  <a:srgbClr val="212D54"/>
                </a:solidFill>
                <a:latin typeface="Quicksand Medium" pitchFamily="2" charset="0"/>
              </a:rPr>
              <a:t> </a:t>
            </a:r>
            <a:r>
              <a:rPr sz="1100" b="0" dirty="0">
                <a:solidFill>
                  <a:srgbClr val="212D54"/>
                </a:solidFill>
                <a:latin typeface="Quicksand Medium" pitchFamily="2" charset="0"/>
              </a:rPr>
              <a:t>provide</a:t>
            </a:r>
            <a:r>
              <a:rPr sz="1100" b="0" spc="75" dirty="0">
                <a:solidFill>
                  <a:srgbClr val="212D54"/>
                </a:solidFill>
                <a:latin typeface="Quicksand Medium" pitchFamily="2" charset="0"/>
              </a:rPr>
              <a:t> </a:t>
            </a:r>
            <a:r>
              <a:rPr sz="1100" b="0" spc="70" dirty="0">
                <a:solidFill>
                  <a:srgbClr val="212D54"/>
                </a:solidFill>
                <a:latin typeface="Quicksand Medium" pitchFamily="2" charset="0"/>
              </a:rPr>
              <a:t>a</a:t>
            </a:r>
            <a:r>
              <a:rPr sz="1100" b="0" spc="75" dirty="0">
                <a:solidFill>
                  <a:srgbClr val="212D54"/>
                </a:solidFill>
                <a:latin typeface="Quicksand Medium" pitchFamily="2" charset="0"/>
              </a:rPr>
              <a:t> </a:t>
            </a:r>
            <a:r>
              <a:rPr sz="1100" b="0" dirty="0">
                <a:solidFill>
                  <a:srgbClr val="212D54"/>
                </a:solidFill>
                <a:latin typeface="Quicksand Medium" pitchFamily="2" charset="0"/>
              </a:rPr>
              <a:t>broad</a:t>
            </a:r>
            <a:r>
              <a:rPr sz="1100" b="0" spc="75" dirty="0">
                <a:solidFill>
                  <a:srgbClr val="212D54"/>
                </a:solidFill>
                <a:latin typeface="Quicksand Medium" pitchFamily="2" charset="0"/>
              </a:rPr>
              <a:t> </a:t>
            </a:r>
            <a:r>
              <a:rPr sz="1100" b="0" dirty="0">
                <a:solidFill>
                  <a:srgbClr val="212D54"/>
                </a:solidFill>
                <a:latin typeface="Quicksand Medium" pitchFamily="2" charset="0"/>
              </a:rPr>
              <a:t>curriculum,</a:t>
            </a:r>
            <a:r>
              <a:rPr sz="1100" b="0" spc="75" dirty="0">
                <a:solidFill>
                  <a:srgbClr val="212D54"/>
                </a:solidFill>
                <a:latin typeface="Quicksand Medium" pitchFamily="2" charset="0"/>
              </a:rPr>
              <a:t> </a:t>
            </a:r>
            <a:r>
              <a:rPr sz="1100" b="0" dirty="0">
                <a:solidFill>
                  <a:srgbClr val="212D54"/>
                </a:solidFill>
                <a:latin typeface="Quicksand Medium" pitchFamily="2" charset="0"/>
              </a:rPr>
              <a:t>focussing</a:t>
            </a:r>
            <a:r>
              <a:rPr sz="1100" b="0" spc="80" dirty="0">
                <a:solidFill>
                  <a:srgbClr val="212D54"/>
                </a:solidFill>
                <a:latin typeface="Quicksand Medium" pitchFamily="2" charset="0"/>
              </a:rPr>
              <a:t> </a:t>
            </a:r>
            <a:r>
              <a:rPr sz="1100" b="0" dirty="0">
                <a:solidFill>
                  <a:srgbClr val="212D54"/>
                </a:solidFill>
                <a:latin typeface="Quicksand Medium" pitchFamily="2" charset="0"/>
              </a:rPr>
              <a:t>on</a:t>
            </a:r>
            <a:r>
              <a:rPr sz="1100" b="0" spc="75" dirty="0">
                <a:solidFill>
                  <a:srgbClr val="212D54"/>
                </a:solidFill>
                <a:latin typeface="Quicksand Medium" pitchFamily="2" charset="0"/>
              </a:rPr>
              <a:t> </a:t>
            </a:r>
            <a:r>
              <a:rPr sz="1100" b="0" spc="-10" dirty="0">
                <a:solidFill>
                  <a:srgbClr val="212D54"/>
                </a:solidFill>
                <a:latin typeface="Quicksand Medium" pitchFamily="2" charset="0"/>
              </a:rPr>
              <a:t>educating </a:t>
            </a:r>
            <a:r>
              <a:rPr sz="1100" b="0" dirty="0">
                <a:solidFill>
                  <a:srgbClr val="212D54"/>
                </a:solidFill>
                <a:latin typeface="Quicksand Medium" pitchFamily="2" charset="0"/>
              </a:rPr>
              <a:t>our</a:t>
            </a:r>
            <a:r>
              <a:rPr sz="1100" b="0" spc="3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35" dirty="0">
                <a:solidFill>
                  <a:srgbClr val="212D54"/>
                </a:solidFill>
                <a:latin typeface="Quicksand Medium" pitchFamily="2" charset="0"/>
              </a:rPr>
              <a:t> </a:t>
            </a:r>
            <a:r>
              <a:rPr sz="1100" b="0" dirty="0">
                <a:solidFill>
                  <a:srgbClr val="212D54"/>
                </a:solidFill>
                <a:latin typeface="Quicksand Medium" pitchFamily="2" charset="0"/>
              </a:rPr>
              <a:t>for</a:t>
            </a:r>
            <a:r>
              <a:rPr sz="1100" b="0" spc="35" dirty="0">
                <a:solidFill>
                  <a:srgbClr val="212D54"/>
                </a:solidFill>
                <a:latin typeface="Quicksand Medium" pitchFamily="2" charset="0"/>
              </a:rPr>
              <a:t> </a:t>
            </a:r>
            <a:r>
              <a:rPr sz="1100" b="0" dirty="0">
                <a:solidFill>
                  <a:srgbClr val="212D54"/>
                </a:solidFill>
                <a:latin typeface="Quicksand Medium" pitchFamily="2" charset="0"/>
              </a:rPr>
              <a:t>their</a:t>
            </a:r>
            <a:r>
              <a:rPr sz="1100" b="0" spc="35" dirty="0">
                <a:solidFill>
                  <a:srgbClr val="212D54"/>
                </a:solidFill>
                <a:latin typeface="Quicksand Medium" pitchFamily="2" charset="0"/>
              </a:rPr>
              <a:t> </a:t>
            </a:r>
            <a:r>
              <a:rPr sz="1100" b="0" dirty="0">
                <a:solidFill>
                  <a:srgbClr val="212D54"/>
                </a:solidFill>
                <a:latin typeface="Quicksand Medium" pitchFamily="2" charset="0"/>
              </a:rPr>
              <a:t>future</a:t>
            </a:r>
            <a:r>
              <a:rPr sz="1100" b="0" spc="35" dirty="0">
                <a:solidFill>
                  <a:srgbClr val="212D54"/>
                </a:solidFill>
                <a:latin typeface="Quicksand Medium" pitchFamily="2" charset="0"/>
              </a:rPr>
              <a:t> </a:t>
            </a:r>
            <a:r>
              <a:rPr sz="1100" b="0" dirty="0">
                <a:solidFill>
                  <a:srgbClr val="212D54"/>
                </a:solidFill>
                <a:latin typeface="Quicksand Medium" pitchFamily="2" charset="0"/>
              </a:rPr>
              <a:t>in</a:t>
            </a:r>
            <a:r>
              <a:rPr sz="1100" b="0" spc="35" dirty="0">
                <a:solidFill>
                  <a:srgbClr val="212D54"/>
                </a:solidFill>
                <a:latin typeface="Quicksand Medium" pitchFamily="2" charset="0"/>
              </a:rPr>
              <a:t> </a:t>
            </a:r>
            <a:r>
              <a:rPr sz="1100" b="0" dirty="0">
                <a:solidFill>
                  <a:srgbClr val="212D54"/>
                </a:solidFill>
                <a:latin typeface="Quicksand Medium" pitchFamily="2" charset="0"/>
              </a:rPr>
              <a:t>the</a:t>
            </a:r>
            <a:r>
              <a:rPr sz="1100" b="0" spc="35" dirty="0">
                <a:solidFill>
                  <a:srgbClr val="212D54"/>
                </a:solidFill>
                <a:latin typeface="Quicksand Medium" pitchFamily="2" charset="0"/>
              </a:rPr>
              <a:t> </a:t>
            </a:r>
            <a:r>
              <a:rPr sz="1100" b="0" dirty="0">
                <a:solidFill>
                  <a:srgbClr val="212D54"/>
                </a:solidFill>
                <a:latin typeface="Quicksand Medium" pitchFamily="2" charset="0"/>
              </a:rPr>
              <a:t>modern</a:t>
            </a:r>
            <a:r>
              <a:rPr sz="1100" b="0" spc="35" dirty="0">
                <a:solidFill>
                  <a:srgbClr val="212D54"/>
                </a:solidFill>
                <a:latin typeface="Quicksand Medium" pitchFamily="2" charset="0"/>
              </a:rPr>
              <a:t> </a:t>
            </a:r>
            <a:r>
              <a:rPr sz="1100" b="0" dirty="0">
                <a:solidFill>
                  <a:srgbClr val="212D54"/>
                </a:solidFill>
                <a:latin typeface="Quicksand Medium" pitchFamily="2" charset="0"/>
              </a:rPr>
              <a:t>world,</a:t>
            </a:r>
            <a:r>
              <a:rPr sz="1100" b="0" spc="35" dirty="0">
                <a:solidFill>
                  <a:srgbClr val="212D54"/>
                </a:solidFill>
                <a:latin typeface="Quicksand Medium" pitchFamily="2" charset="0"/>
              </a:rPr>
              <a:t> </a:t>
            </a:r>
            <a:r>
              <a:rPr sz="1100" b="0" dirty="0">
                <a:solidFill>
                  <a:srgbClr val="212D54"/>
                </a:solidFill>
                <a:latin typeface="Quicksand Medium" pitchFamily="2" charset="0"/>
              </a:rPr>
              <a:t>not</a:t>
            </a:r>
            <a:r>
              <a:rPr sz="1100" b="0" spc="35" dirty="0">
                <a:solidFill>
                  <a:srgbClr val="212D54"/>
                </a:solidFill>
                <a:latin typeface="Quicksand Medium" pitchFamily="2" charset="0"/>
              </a:rPr>
              <a:t> </a:t>
            </a:r>
            <a:r>
              <a:rPr sz="1100" b="0" dirty="0">
                <a:solidFill>
                  <a:srgbClr val="212D54"/>
                </a:solidFill>
                <a:latin typeface="Quicksand Medium" pitchFamily="2" charset="0"/>
              </a:rPr>
              <a:t>the</a:t>
            </a:r>
            <a:r>
              <a:rPr sz="1100" b="0" spc="35" dirty="0">
                <a:solidFill>
                  <a:srgbClr val="212D54"/>
                </a:solidFill>
                <a:latin typeface="Quicksand Medium" pitchFamily="2" charset="0"/>
              </a:rPr>
              <a:t> </a:t>
            </a:r>
            <a:r>
              <a:rPr sz="1100" b="0" spc="-20" dirty="0">
                <a:solidFill>
                  <a:srgbClr val="212D54"/>
                </a:solidFill>
                <a:latin typeface="Quicksand Medium" pitchFamily="2" charset="0"/>
              </a:rPr>
              <a:t>past</a:t>
            </a:r>
            <a:r>
              <a:rPr sz="1100" b="0" spc="500" dirty="0">
                <a:solidFill>
                  <a:srgbClr val="212D54"/>
                </a:solidFill>
                <a:latin typeface="Quicksand Medium" pitchFamily="2" charset="0"/>
              </a:rPr>
              <a:t> </a:t>
            </a:r>
            <a:r>
              <a:rPr sz="1100" b="0" dirty="0">
                <a:solidFill>
                  <a:srgbClr val="212D54"/>
                </a:solidFill>
                <a:latin typeface="Quicksand Medium" pitchFamily="2" charset="0"/>
              </a:rPr>
              <a:t>or</a:t>
            </a:r>
            <a:r>
              <a:rPr sz="1100" b="0" spc="40" dirty="0">
                <a:solidFill>
                  <a:srgbClr val="212D54"/>
                </a:solidFill>
                <a:latin typeface="Quicksand Medium" pitchFamily="2" charset="0"/>
              </a:rPr>
              <a:t> </a:t>
            </a:r>
            <a:r>
              <a:rPr sz="1100" b="0" dirty="0">
                <a:solidFill>
                  <a:srgbClr val="212D54"/>
                </a:solidFill>
                <a:latin typeface="Quicksand Medium" pitchFamily="2" charset="0"/>
              </a:rPr>
              <a:t>even</a:t>
            </a:r>
            <a:r>
              <a:rPr sz="1100" b="0" spc="45" dirty="0">
                <a:solidFill>
                  <a:srgbClr val="212D54"/>
                </a:solidFill>
                <a:latin typeface="Quicksand Medium" pitchFamily="2" charset="0"/>
              </a:rPr>
              <a:t> </a:t>
            </a:r>
            <a:r>
              <a:rPr sz="1100" b="0" dirty="0">
                <a:solidFill>
                  <a:srgbClr val="212D54"/>
                </a:solidFill>
                <a:latin typeface="Quicksand Medium" pitchFamily="2" charset="0"/>
              </a:rPr>
              <a:t>just</a:t>
            </a:r>
            <a:r>
              <a:rPr sz="1100" b="0" spc="45" dirty="0">
                <a:solidFill>
                  <a:srgbClr val="212D54"/>
                </a:solidFill>
                <a:latin typeface="Quicksand Medium" pitchFamily="2" charset="0"/>
              </a:rPr>
              <a:t> </a:t>
            </a:r>
            <a:r>
              <a:rPr sz="1100" b="0" dirty="0">
                <a:solidFill>
                  <a:srgbClr val="212D54"/>
                </a:solidFill>
                <a:latin typeface="Quicksand Medium" pitchFamily="2" charset="0"/>
              </a:rPr>
              <a:t>the</a:t>
            </a:r>
            <a:r>
              <a:rPr sz="1100" b="0" spc="40" dirty="0">
                <a:solidFill>
                  <a:srgbClr val="212D54"/>
                </a:solidFill>
                <a:latin typeface="Quicksand Medium" pitchFamily="2" charset="0"/>
              </a:rPr>
              <a:t> </a:t>
            </a:r>
            <a:r>
              <a:rPr sz="1100" b="0" dirty="0">
                <a:solidFill>
                  <a:srgbClr val="212D54"/>
                </a:solidFill>
                <a:latin typeface="Quicksand Medium" pitchFamily="2" charset="0"/>
              </a:rPr>
              <a:t>present.</a:t>
            </a:r>
            <a:r>
              <a:rPr sz="1100" b="0" spc="45" dirty="0">
                <a:solidFill>
                  <a:srgbClr val="212D54"/>
                </a:solidFill>
                <a:latin typeface="Quicksand Medium" pitchFamily="2" charset="0"/>
              </a:rPr>
              <a:t> </a:t>
            </a:r>
            <a:r>
              <a:rPr sz="1100" b="0" dirty="0">
                <a:solidFill>
                  <a:srgbClr val="212D54"/>
                </a:solidFill>
                <a:latin typeface="Quicksand Medium" pitchFamily="2" charset="0"/>
              </a:rPr>
              <a:t>We</a:t>
            </a:r>
            <a:r>
              <a:rPr sz="1100" b="0" spc="45" dirty="0">
                <a:solidFill>
                  <a:srgbClr val="212D54"/>
                </a:solidFill>
                <a:latin typeface="Quicksand Medium" pitchFamily="2" charset="0"/>
              </a:rPr>
              <a:t> </a:t>
            </a:r>
            <a:r>
              <a:rPr sz="1100" b="0" dirty="0">
                <a:solidFill>
                  <a:srgbClr val="212D54"/>
                </a:solidFill>
                <a:latin typeface="Quicksand Medium" pitchFamily="2" charset="0"/>
              </a:rPr>
              <a:t>also</a:t>
            </a:r>
            <a:r>
              <a:rPr sz="1100" b="0" spc="40" dirty="0">
                <a:solidFill>
                  <a:srgbClr val="212D54"/>
                </a:solidFill>
                <a:latin typeface="Quicksand Medium" pitchFamily="2" charset="0"/>
              </a:rPr>
              <a:t> </a:t>
            </a:r>
            <a:r>
              <a:rPr sz="1100" b="0" dirty="0">
                <a:solidFill>
                  <a:srgbClr val="212D54"/>
                </a:solidFill>
                <a:latin typeface="Quicksand Medium" pitchFamily="2" charset="0"/>
              </a:rPr>
              <a:t>believe</a:t>
            </a:r>
            <a:r>
              <a:rPr sz="1100" b="0" spc="45" dirty="0">
                <a:solidFill>
                  <a:srgbClr val="212D54"/>
                </a:solidFill>
                <a:latin typeface="Quicksand Medium" pitchFamily="2" charset="0"/>
              </a:rPr>
              <a:t> </a:t>
            </a:r>
            <a:r>
              <a:rPr sz="1100" b="0" dirty="0">
                <a:solidFill>
                  <a:srgbClr val="212D54"/>
                </a:solidFill>
                <a:latin typeface="Quicksand Medium" pitchFamily="2" charset="0"/>
              </a:rPr>
              <a:t>strongly</a:t>
            </a:r>
            <a:r>
              <a:rPr sz="1100" b="0" spc="45" dirty="0">
                <a:solidFill>
                  <a:srgbClr val="212D54"/>
                </a:solidFill>
                <a:latin typeface="Quicksand Medium" pitchFamily="2" charset="0"/>
              </a:rPr>
              <a:t> </a:t>
            </a:r>
            <a:r>
              <a:rPr sz="1100" b="0" dirty="0">
                <a:solidFill>
                  <a:srgbClr val="212D54"/>
                </a:solidFill>
                <a:latin typeface="Quicksand Medium" pitchFamily="2" charset="0"/>
              </a:rPr>
              <a:t>in</a:t>
            </a:r>
            <a:r>
              <a:rPr sz="1100" b="0" spc="40" dirty="0">
                <a:solidFill>
                  <a:srgbClr val="212D54"/>
                </a:solidFill>
                <a:latin typeface="Quicksand Medium" pitchFamily="2" charset="0"/>
              </a:rPr>
              <a:t> </a:t>
            </a:r>
            <a:r>
              <a:rPr sz="1100" b="0" spc="-10" dirty="0">
                <a:solidFill>
                  <a:srgbClr val="212D54"/>
                </a:solidFill>
                <a:latin typeface="Quicksand Medium" pitchFamily="2" charset="0"/>
              </a:rPr>
              <a:t>developing </a:t>
            </a:r>
            <a:r>
              <a:rPr sz="1100" b="0" dirty="0">
                <a:solidFill>
                  <a:srgbClr val="212D54"/>
                </a:solidFill>
                <a:latin typeface="Quicksand Medium" pitchFamily="2" charset="0"/>
              </a:rPr>
              <a:t>the</a:t>
            </a:r>
            <a:r>
              <a:rPr sz="1100" b="0" spc="80" dirty="0">
                <a:solidFill>
                  <a:srgbClr val="212D54"/>
                </a:solidFill>
                <a:latin typeface="Quicksand Medium" pitchFamily="2" charset="0"/>
              </a:rPr>
              <a:t> </a:t>
            </a:r>
            <a:r>
              <a:rPr sz="1100" b="0" dirty="0">
                <a:solidFill>
                  <a:srgbClr val="212D54"/>
                </a:solidFill>
                <a:latin typeface="Quicksand Medium" pitchFamily="2" charset="0"/>
              </a:rPr>
              <a:t>creativity</a:t>
            </a:r>
            <a:r>
              <a:rPr sz="1100" b="0" spc="85" dirty="0">
                <a:solidFill>
                  <a:srgbClr val="212D54"/>
                </a:solidFill>
                <a:latin typeface="Quicksand Medium" pitchFamily="2" charset="0"/>
              </a:rPr>
              <a:t> </a:t>
            </a:r>
            <a:r>
              <a:rPr sz="1100" b="0" dirty="0">
                <a:solidFill>
                  <a:srgbClr val="212D54"/>
                </a:solidFill>
                <a:latin typeface="Quicksand Medium" pitchFamily="2" charset="0"/>
              </a:rPr>
              <a:t>of</a:t>
            </a:r>
            <a:r>
              <a:rPr sz="1100" b="0" spc="85" dirty="0">
                <a:solidFill>
                  <a:srgbClr val="212D54"/>
                </a:solidFill>
                <a:latin typeface="Quicksand Medium" pitchFamily="2" charset="0"/>
              </a:rPr>
              <a:t> </a:t>
            </a:r>
            <a:r>
              <a:rPr sz="1100" b="0" dirty="0">
                <a:solidFill>
                  <a:srgbClr val="212D54"/>
                </a:solidFill>
                <a:latin typeface="Quicksand Medium" pitchFamily="2" charset="0"/>
              </a:rPr>
              <a:t>our</a:t>
            </a:r>
            <a:r>
              <a:rPr sz="1100" b="0" spc="8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85" dirty="0">
                <a:solidFill>
                  <a:srgbClr val="212D54"/>
                </a:solidFill>
                <a:latin typeface="Quicksand Medium" pitchFamily="2" charset="0"/>
              </a:rPr>
              <a:t> </a:t>
            </a:r>
            <a:r>
              <a:rPr sz="1100" b="0" dirty="0">
                <a:solidFill>
                  <a:srgbClr val="212D54"/>
                </a:solidFill>
                <a:latin typeface="Quicksand Medium" pitchFamily="2" charset="0"/>
              </a:rPr>
              <a:t>and</a:t>
            </a:r>
            <a:r>
              <a:rPr sz="1100" b="0" spc="85" dirty="0">
                <a:solidFill>
                  <a:srgbClr val="212D54"/>
                </a:solidFill>
                <a:latin typeface="Quicksand Medium" pitchFamily="2" charset="0"/>
              </a:rPr>
              <a:t> </a:t>
            </a:r>
            <a:r>
              <a:rPr sz="1100" b="0" dirty="0">
                <a:solidFill>
                  <a:srgbClr val="212D54"/>
                </a:solidFill>
                <a:latin typeface="Quicksand Medium" pitchFamily="2" charset="0"/>
              </a:rPr>
              <a:t>this</a:t>
            </a:r>
            <a:r>
              <a:rPr sz="1100" b="0" spc="85" dirty="0">
                <a:solidFill>
                  <a:srgbClr val="212D54"/>
                </a:solidFill>
                <a:latin typeface="Quicksand Medium" pitchFamily="2" charset="0"/>
              </a:rPr>
              <a:t> </a:t>
            </a:r>
            <a:r>
              <a:rPr sz="1100" b="0" dirty="0">
                <a:solidFill>
                  <a:srgbClr val="212D54"/>
                </a:solidFill>
                <a:latin typeface="Quicksand Medium" pitchFamily="2" charset="0"/>
              </a:rPr>
              <a:t>is</a:t>
            </a:r>
            <a:r>
              <a:rPr sz="1100" b="0" spc="85" dirty="0">
                <a:solidFill>
                  <a:srgbClr val="212D54"/>
                </a:solidFill>
                <a:latin typeface="Quicksand Medium" pitchFamily="2" charset="0"/>
              </a:rPr>
              <a:t> </a:t>
            </a:r>
            <a:r>
              <a:rPr sz="1100" b="0" dirty="0">
                <a:solidFill>
                  <a:srgbClr val="212D54"/>
                </a:solidFill>
                <a:latin typeface="Quicksand Medium" pitchFamily="2" charset="0"/>
              </a:rPr>
              <a:t>demonstrated</a:t>
            </a:r>
            <a:r>
              <a:rPr sz="1100" b="0" spc="85" dirty="0">
                <a:solidFill>
                  <a:srgbClr val="212D54"/>
                </a:solidFill>
                <a:latin typeface="Quicksand Medium" pitchFamily="2" charset="0"/>
              </a:rPr>
              <a:t> </a:t>
            </a:r>
            <a:r>
              <a:rPr sz="1100" b="0" spc="-10" dirty="0">
                <a:solidFill>
                  <a:srgbClr val="212D54"/>
                </a:solidFill>
                <a:latin typeface="Quicksand Medium" pitchFamily="2" charset="0"/>
              </a:rPr>
              <a:t>through </a:t>
            </a:r>
            <a:r>
              <a:rPr sz="1100" b="0" dirty="0">
                <a:solidFill>
                  <a:srgbClr val="212D54"/>
                </a:solidFill>
                <a:latin typeface="Quicksand Medium" pitchFamily="2" charset="0"/>
              </a:rPr>
              <a:t>our</a:t>
            </a:r>
            <a:r>
              <a:rPr sz="1100" b="0" spc="95" dirty="0">
                <a:solidFill>
                  <a:srgbClr val="212D54"/>
                </a:solidFill>
                <a:latin typeface="Quicksand Medium" pitchFamily="2" charset="0"/>
              </a:rPr>
              <a:t> </a:t>
            </a:r>
            <a:r>
              <a:rPr sz="1100" b="0" dirty="0">
                <a:solidFill>
                  <a:srgbClr val="212D54"/>
                </a:solidFill>
                <a:latin typeface="Quicksand Medium" pitchFamily="2" charset="0"/>
              </a:rPr>
              <a:t>commitment</a:t>
            </a:r>
            <a:r>
              <a:rPr sz="1100" b="0" spc="100" dirty="0">
                <a:solidFill>
                  <a:srgbClr val="212D54"/>
                </a:solidFill>
                <a:latin typeface="Quicksand Medium" pitchFamily="2" charset="0"/>
              </a:rPr>
              <a:t> </a:t>
            </a:r>
            <a:r>
              <a:rPr sz="1100" b="0" dirty="0">
                <a:solidFill>
                  <a:srgbClr val="212D54"/>
                </a:solidFill>
                <a:latin typeface="Quicksand Medium" pitchFamily="2" charset="0"/>
              </a:rPr>
              <a:t>to</a:t>
            </a:r>
            <a:r>
              <a:rPr sz="1100" b="0" spc="100" dirty="0">
                <a:solidFill>
                  <a:srgbClr val="212D54"/>
                </a:solidFill>
                <a:latin typeface="Quicksand Medium" pitchFamily="2" charset="0"/>
              </a:rPr>
              <a:t> </a:t>
            </a:r>
            <a:r>
              <a:rPr sz="1100" b="0" dirty="0">
                <a:solidFill>
                  <a:srgbClr val="212D54"/>
                </a:solidFill>
                <a:latin typeface="Quicksand Medium" pitchFamily="2" charset="0"/>
              </a:rPr>
              <a:t>delivering</a:t>
            </a:r>
            <a:r>
              <a:rPr sz="1100" b="0" spc="100" dirty="0">
                <a:solidFill>
                  <a:srgbClr val="212D54"/>
                </a:solidFill>
                <a:latin typeface="Quicksand Medium" pitchFamily="2" charset="0"/>
              </a:rPr>
              <a:t> </a:t>
            </a:r>
            <a:r>
              <a:rPr sz="1100" b="0" dirty="0">
                <a:solidFill>
                  <a:srgbClr val="212D54"/>
                </a:solidFill>
                <a:latin typeface="Quicksand Medium" pitchFamily="2" charset="0"/>
              </a:rPr>
              <a:t>arts</a:t>
            </a:r>
            <a:r>
              <a:rPr sz="1100" b="0" spc="100" dirty="0">
                <a:solidFill>
                  <a:srgbClr val="212D54"/>
                </a:solidFill>
                <a:latin typeface="Quicksand Medium" pitchFamily="2" charset="0"/>
              </a:rPr>
              <a:t> </a:t>
            </a:r>
            <a:r>
              <a:rPr sz="1100" b="0" dirty="0">
                <a:solidFill>
                  <a:srgbClr val="212D54"/>
                </a:solidFill>
                <a:latin typeface="Quicksand Medium" pitchFamily="2" charset="0"/>
              </a:rPr>
              <a:t>courses</a:t>
            </a:r>
            <a:r>
              <a:rPr sz="1100" b="0" spc="100" dirty="0">
                <a:solidFill>
                  <a:srgbClr val="212D54"/>
                </a:solidFill>
                <a:latin typeface="Quicksand Medium" pitchFamily="2" charset="0"/>
              </a:rPr>
              <a:t> </a:t>
            </a:r>
            <a:r>
              <a:rPr sz="1100" b="0" dirty="0">
                <a:solidFill>
                  <a:srgbClr val="212D54"/>
                </a:solidFill>
                <a:latin typeface="Quicksand Medium" pitchFamily="2" charset="0"/>
              </a:rPr>
              <a:t>as</a:t>
            </a:r>
            <a:r>
              <a:rPr sz="1100" b="0" spc="95" dirty="0">
                <a:solidFill>
                  <a:srgbClr val="212D54"/>
                </a:solidFill>
                <a:latin typeface="Quicksand Medium" pitchFamily="2" charset="0"/>
              </a:rPr>
              <a:t> </a:t>
            </a:r>
            <a:r>
              <a:rPr sz="1100" b="0" spc="70" dirty="0">
                <a:solidFill>
                  <a:srgbClr val="212D54"/>
                </a:solidFill>
                <a:latin typeface="Quicksand Medium" pitchFamily="2" charset="0"/>
              </a:rPr>
              <a:t>a</a:t>
            </a:r>
            <a:r>
              <a:rPr sz="1100" b="0" spc="100" dirty="0">
                <a:solidFill>
                  <a:srgbClr val="212D54"/>
                </a:solidFill>
                <a:latin typeface="Quicksand Medium" pitchFamily="2" charset="0"/>
              </a:rPr>
              <a:t> </a:t>
            </a:r>
            <a:r>
              <a:rPr sz="1100" b="0" dirty="0">
                <a:solidFill>
                  <a:srgbClr val="212D54"/>
                </a:solidFill>
                <a:latin typeface="Quicksand Medium" pitchFamily="2" charset="0"/>
              </a:rPr>
              <a:t>core</a:t>
            </a:r>
            <a:r>
              <a:rPr sz="1100" b="0" spc="100" dirty="0">
                <a:solidFill>
                  <a:srgbClr val="212D54"/>
                </a:solidFill>
                <a:latin typeface="Quicksand Medium" pitchFamily="2" charset="0"/>
              </a:rPr>
              <a:t> </a:t>
            </a:r>
            <a:r>
              <a:rPr sz="1100" b="0" spc="-10" dirty="0">
                <a:solidFill>
                  <a:srgbClr val="212D54"/>
                </a:solidFill>
                <a:latin typeface="Quicksand Medium" pitchFamily="2" charset="0"/>
              </a:rPr>
              <a:t>subject.</a:t>
            </a:r>
          </a:p>
        </p:txBody>
      </p:sp>
      <p:sp>
        <p:nvSpPr>
          <p:cNvPr id="13" name="object 9">
            <a:extLst>
              <a:ext uri="{FF2B5EF4-FFF2-40B4-BE49-F238E27FC236}">
                <a16:creationId xmlns:a16="http://schemas.microsoft.com/office/drawing/2014/main" id="{264D5522-68A1-D913-5A11-7D8B756C24A3}"/>
              </a:ext>
            </a:extLst>
          </p:cNvPr>
          <p:cNvSpPr txBox="1"/>
          <p:nvPr/>
        </p:nvSpPr>
        <p:spPr>
          <a:xfrm>
            <a:off x="2807299" y="8904243"/>
            <a:ext cx="3065780" cy="569387"/>
          </a:xfrm>
          <a:prstGeom prst="rect">
            <a:avLst/>
          </a:prstGeom>
        </p:spPr>
        <p:txBody>
          <a:bodyPr vert="horz" wrap="square" lIns="0" tIns="35560" rIns="0" bIns="0" rtlCol="0">
            <a:spAutoFit/>
          </a:bodyPr>
          <a:lstStyle/>
          <a:p>
            <a:pPr marL="12700">
              <a:lnSpc>
                <a:spcPct val="100000"/>
              </a:lnSpc>
              <a:spcBef>
                <a:spcPts val="280"/>
              </a:spcBef>
            </a:pPr>
            <a:r>
              <a:rPr sz="1100" dirty="0">
                <a:solidFill>
                  <a:srgbClr val="212D54"/>
                </a:solidFill>
                <a:latin typeface="Quicksand Medium" pitchFamily="2" charset="0"/>
                <a:cs typeface="Tahoma"/>
              </a:rPr>
              <a:t>For</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further</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information,</a:t>
            </a:r>
            <a:r>
              <a:rPr sz="1100" spc="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please</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visit</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our</a:t>
            </a:r>
            <a:r>
              <a:rPr sz="1100" spc="9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website</a:t>
            </a:r>
            <a:endParaRPr sz="1100" dirty="0">
              <a:latin typeface="Quicksand Medium" pitchFamily="2" charset="0"/>
              <a:cs typeface="Tahoma"/>
            </a:endParaRPr>
          </a:p>
          <a:p>
            <a:pPr marL="12700">
              <a:lnSpc>
                <a:spcPct val="100000"/>
              </a:lnSpc>
              <a:spcBef>
                <a:spcPts val="180"/>
              </a:spcBef>
            </a:pPr>
            <a:r>
              <a:rPr sz="1100" b="1" spc="-10" dirty="0">
                <a:solidFill>
                  <a:srgbClr val="3370B5"/>
                </a:solidFill>
                <a:latin typeface="Quicksand" pitchFamily="2" charset="0"/>
                <a:cs typeface="Tahoma"/>
                <a:hlinkClick r:id="rId3"/>
              </a:rPr>
              <a:t>www.northernleaderstrust.org</a:t>
            </a:r>
            <a:endParaRPr sz="1100" dirty="0">
              <a:latin typeface="Quicksand" pitchFamily="2" charset="0"/>
              <a:cs typeface="Tahoma"/>
            </a:endParaRPr>
          </a:p>
        </p:txBody>
      </p:sp>
      <p:pic>
        <p:nvPicPr>
          <p:cNvPr id="15" name="object 10">
            <a:extLst>
              <a:ext uri="{FF2B5EF4-FFF2-40B4-BE49-F238E27FC236}">
                <a16:creationId xmlns:a16="http://schemas.microsoft.com/office/drawing/2014/main" id="{55E2C019-329F-F391-9E0D-E4135A67C1F1}"/>
              </a:ext>
            </a:extLst>
          </p:cNvPr>
          <p:cNvPicPr/>
          <p:nvPr/>
        </p:nvPicPr>
        <p:blipFill>
          <a:blip r:embed="rId4" cstate="print"/>
          <a:stretch>
            <a:fillRect/>
          </a:stretch>
        </p:blipFill>
        <p:spPr>
          <a:xfrm>
            <a:off x="735182" y="8331166"/>
            <a:ext cx="1269144" cy="982924"/>
          </a:xfrm>
          <a:prstGeom prst="rect">
            <a:avLst/>
          </a:prstGeom>
        </p:spPr>
      </p:pic>
      <p:pic>
        <p:nvPicPr>
          <p:cNvPr id="16" name="object 11">
            <a:extLst>
              <a:ext uri="{FF2B5EF4-FFF2-40B4-BE49-F238E27FC236}">
                <a16:creationId xmlns:a16="http://schemas.microsoft.com/office/drawing/2014/main" id="{6B034C22-BC49-7185-69DD-681C88B6CFC7}"/>
              </a:ext>
            </a:extLst>
          </p:cNvPr>
          <p:cNvPicPr/>
          <p:nvPr/>
        </p:nvPicPr>
        <p:blipFill>
          <a:blip r:embed="rId5" cstate="print"/>
          <a:stretch>
            <a:fillRect/>
          </a:stretch>
        </p:blipFill>
        <p:spPr>
          <a:xfrm>
            <a:off x="720001" y="3414001"/>
            <a:ext cx="1892998" cy="2575077"/>
          </a:xfrm>
          <a:prstGeom prst="rect">
            <a:avLst/>
          </a:prstGeom>
        </p:spPr>
      </p:pic>
    </p:spTree>
    <p:extLst>
      <p:ext uri="{BB962C8B-B14F-4D97-AF65-F5344CB8AC3E}">
        <p14:creationId xmlns:p14="http://schemas.microsoft.com/office/powerpoint/2010/main" val="1852537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6582" y="1"/>
            <a:ext cx="7560309" cy="2833085"/>
            <a:chOff x="0" y="3"/>
            <a:chExt cx="7560309" cy="3554095"/>
          </a:xfrm>
        </p:grpSpPr>
        <p:sp>
          <p:nvSpPr>
            <p:cNvPr id="5" name="object 5"/>
            <p:cNvSpPr/>
            <p:nvPr/>
          </p:nvSpPr>
          <p:spPr>
            <a:xfrm>
              <a:off x="0" y="3"/>
              <a:ext cx="7560309" cy="3230245"/>
            </a:xfrm>
            <a:custGeom>
              <a:avLst/>
              <a:gdLst/>
              <a:ahLst/>
              <a:cxnLst/>
              <a:rect l="l" t="t" r="r" b="b"/>
              <a:pathLst>
                <a:path w="7560309" h="3230245">
                  <a:moveTo>
                    <a:pt x="7559992" y="0"/>
                  </a:moveTo>
                  <a:lnTo>
                    <a:pt x="0" y="0"/>
                  </a:lnTo>
                  <a:lnTo>
                    <a:pt x="0" y="1501800"/>
                  </a:lnTo>
                  <a:lnTo>
                    <a:pt x="467995" y="2131783"/>
                  </a:lnTo>
                  <a:lnTo>
                    <a:pt x="1026007" y="2617800"/>
                  </a:lnTo>
                  <a:lnTo>
                    <a:pt x="1836000" y="2869793"/>
                  </a:lnTo>
                  <a:lnTo>
                    <a:pt x="2214003" y="2743796"/>
                  </a:lnTo>
                  <a:lnTo>
                    <a:pt x="3077997" y="2167788"/>
                  </a:lnTo>
                  <a:lnTo>
                    <a:pt x="4039997" y="1663801"/>
                  </a:lnTo>
                  <a:lnTo>
                    <a:pt x="4428007" y="1555800"/>
                  </a:lnTo>
                  <a:lnTo>
                    <a:pt x="5220004" y="1609801"/>
                  </a:lnTo>
                  <a:lnTo>
                    <a:pt x="5759996" y="1807794"/>
                  </a:lnTo>
                  <a:lnTo>
                    <a:pt x="6516001" y="2239784"/>
                  </a:lnTo>
                  <a:lnTo>
                    <a:pt x="7559992" y="3229800"/>
                  </a:lnTo>
                  <a:lnTo>
                    <a:pt x="7559992" y="0"/>
                  </a:lnTo>
                  <a:close/>
                </a:path>
              </a:pathLst>
            </a:custGeom>
            <a:solidFill>
              <a:srgbClr val="212D5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0" y="1152004"/>
              <a:ext cx="7559992" cy="2401798"/>
            </a:xfrm>
            <a:prstGeom prst="rect">
              <a:avLst/>
            </a:prstGeom>
          </p:spPr>
        </p:pic>
      </p:grpSp>
      <p:sp>
        <p:nvSpPr>
          <p:cNvPr id="7" name="object 7"/>
          <p:cNvSpPr txBox="1">
            <a:spLocks noGrp="1"/>
          </p:cNvSpPr>
          <p:nvPr>
            <p:ph type="title"/>
          </p:nvPr>
        </p:nvSpPr>
        <p:spPr>
          <a:xfrm>
            <a:off x="562494" y="650943"/>
            <a:ext cx="2842351" cy="391160"/>
          </a:xfrm>
          <a:prstGeom prst="rect">
            <a:avLst/>
          </a:prstGeom>
        </p:spPr>
        <p:txBody>
          <a:bodyPr vert="horz" wrap="square" lIns="0" tIns="12700" rIns="0" bIns="0" rtlCol="0">
            <a:spAutoFit/>
          </a:bodyPr>
          <a:lstStyle/>
          <a:p>
            <a:pPr marL="12700">
              <a:lnSpc>
                <a:spcPct val="100000"/>
              </a:lnSpc>
              <a:spcBef>
                <a:spcPts val="100"/>
              </a:spcBef>
            </a:pPr>
            <a:r>
              <a:rPr spc="-10" dirty="0">
                <a:latin typeface="Quicksand Medium" pitchFamily="2" charset="0"/>
              </a:rPr>
              <a:t>About</a:t>
            </a:r>
            <a:r>
              <a:rPr spc="-105" dirty="0">
                <a:latin typeface="Quicksand Medium" pitchFamily="2" charset="0"/>
              </a:rPr>
              <a:t> </a:t>
            </a:r>
            <a:r>
              <a:rPr dirty="0">
                <a:latin typeface="Quicksand Medium" pitchFamily="2" charset="0"/>
              </a:rPr>
              <a:t>our</a:t>
            </a:r>
            <a:r>
              <a:rPr spc="-105" dirty="0">
                <a:latin typeface="Quicksand Medium" pitchFamily="2" charset="0"/>
              </a:rPr>
              <a:t> </a:t>
            </a:r>
            <a:r>
              <a:rPr spc="-25" dirty="0">
                <a:latin typeface="Quicksand Medium" pitchFamily="2" charset="0"/>
              </a:rPr>
              <a:t>Trust</a:t>
            </a:r>
          </a:p>
        </p:txBody>
      </p:sp>
      <p:sp>
        <p:nvSpPr>
          <p:cNvPr id="8" name="object 8"/>
          <p:cNvSpPr txBox="1"/>
          <p:nvPr/>
        </p:nvSpPr>
        <p:spPr>
          <a:xfrm>
            <a:off x="518729" y="2679700"/>
            <a:ext cx="2886115" cy="6848285"/>
          </a:xfrm>
          <a:prstGeom prst="rect">
            <a:avLst/>
          </a:prstGeom>
        </p:spPr>
        <p:txBody>
          <a:bodyPr vert="horz" wrap="square" lIns="0" tIns="1270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25" normalizeH="0" baseline="0" noProof="0" dirty="0">
                <a:ln>
                  <a:noFill/>
                </a:ln>
                <a:solidFill>
                  <a:prstClr val="black"/>
                </a:solidFill>
                <a:effectLst/>
                <a:uLnTx/>
                <a:uFillTx/>
                <a:latin typeface="Quicksand Medium" pitchFamily="2" charset="0"/>
                <a:cs typeface="Tahoma"/>
              </a:rPr>
              <a:t>Northern</a:t>
            </a:r>
            <a:r>
              <a:rPr kumimoji="0" lang="en-GB" sz="1050" b="0" i="0" u="none" strike="noStrike" kern="0" cap="none" spc="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35" normalizeH="0" baseline="0" noProof="0" dirty="0">
                <a:ln>
                  <a:noFill/>
                </a:ln>
                <a:solidFill>
                  <a:prstClr val="black"/>
                </a:solidFill>
                <a:effectLst/>
                <a:uLnTx/>
                <a:uFillTx/>
                <a:latin typeface="Quicksand Medium" pitchFamily="2" charset="0"/>
                <a:cs typeface="Tahoma"/>
              </a:rPr>
              <a:t>Leaders Trust;</a:t>
            </a:r>
            <a:r>
              <a:rPr kumimoji="0" lang="en-GB" sz="1050" b="0" i="0" u="none" strike="noStrike" kern="0" cap="none" spc="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Formed </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in</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0" normalizeH="0" baseline="0" noProof="0" dirty="0">
                <a:ln>
                  <a:noFill/>
                </a:ln>
                <a:solidFill>
                  <a:prstClr val="black"/>
                </a:solidFill>
                <a:effectLst/>
                <a:uLnTx/>
                <a:uFillTx/>
                <a:latin typeface="Quicksand Medium" pitchFamily="2" charset="0"/>
                <a:cs typeface="Tahoma"/>
              </a:rPr>
              <a:t>2014,</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20" normalizeH="0" baseline="0" noProof="0" dirty="0">
                <a:ln>
                  <a:noFill/>
                </a:ln>
                <a:solidFill>
                  <a:prstClr val="black"/>
                </a:solidFill>
                <a:effectLst/>
                <a:uLnTx/>
                <a:uFillTx/>
                <a:latin typeface="Quicksand Medium" pitchFamily="2" charset="0"/>
                <a:cs typeface="Tahoma"/>
              </a:rPr>
              <a:t>our</a:t>
            </a:r>
            <a:r>
              <a:rPr kumimoji="0" lang="en-GB" sz="1050" b="0" i="0" u="none" strike="noStrike" kern="0" cap="none" spc="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45" normalizeH="0" baseline="0" noProof="0" dirty="0">
                <a:ln>
                  <a:noFill/>
                </a:ln>
                <a:solidFill>
                  <a:prstClr val="black"/>
                </a:solidFill>
                <a:effectLst/>
                <a:uLnTx/>
                <a:uFillTx/>
                <a:latin typeface="Quicksand Medium" pitchFamily="2" charset="0"/>
                <a:cs typeface="Tahoma"/>
              </a:rPr>
              <a:t>Trust</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currently </a:t>
            </a:r>
            <a:r>
              <a:rPr kumimoji="0" lang="en-GB" sz="1050" b="0" i="0" u="none" strike="noStrike" kern="0" cap="none" spc="-25" normalizeH="0" baseline="0" noProof="0" dirty="0">
                <a:ln>
                  <a:noFill/>
                </a:ln>
                <a:solidFill>
                  <a:prstClr val="black"/>
                </a:solidFill>
                <a:effectLst/>
                <a:uLnTx/>
                <a:uFillTx/>
                <a:latin typeface="Quicksand Medium" pitchFamily="2" charset="0"/>
                <a:cs typeface="Tahoma"/>
              </a:rPr>
              <a:t>incorporates</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20" normalizeH="0" baseline="0" noProof="0" dirty="0">
                <a:ln>
                  <a:noFill/>
                </a:ln>
                <a:solidFill>
                  <a:prstClr val="black"/>
                </a:solidFill>
                <a:effectLst/>
                <a:uLnTx/>
                <a:uFillTx/>
                <a:latin typeface="Quicksand Medium" pitchFamily="2" charset="0"/>
                <a:cs typeface="Tahoma"/>
              </a:rPr>
              <a:t>both</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35" normalizeH="0" baseline="0" noProof="0" dirty="0">
                <a:ln>
                  <a:noFill/>
                </a:ln>
                <a:solidFill>
                  <a:prstClr val="black"/>
                </a:solidFill>
                <a:effectLst/>
                <a:uLnTx/>
                <a:uFillTx/>
                <a:latin typeface="Quicksand Medium" pitchFamily="2" charset="0"/>
                <a:cs typeface="Tahoma"/>
              </a:rPr>
              <a:t>Kenton</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25" normalizeH="0" baseline="0" noProof="0" dirty="0">
                <a:ln>
                  <a:noFill/>
                </a:ln>
                <a:solidFill>
                  <a:prstClr val="black"/>
                </a:solidFill>
                <a:effectLst/>
                <a:uLnTx/>
                <a:uFillTx/>
                <a:latin typeface="Quicksand Medium" pitchFamily="2" charset="0"/>
                <a:cs typeface="Tahoma"/>
              </a:rPr>
              <a:t>School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and</a:t>
            </a:r>
            <a:r>
              <a:rPr kumimoji="0" lang="en-GB" sz="1050" b="0" i="0" u="none" strike="noStrike" kern="0" cap="none" spc="-35" normalizeH="0" baseline="0" noProof="0" dirty="0">
                <a:ln>
                  <a:noFill/>
                </a:ln>
                <a:solidFill>
                  <a:prstClr val="black"/>
                </a:solidFill>
                <a:effectLst/>
                <a:uLnTx/>
                <a:uFillTx/>
                <a:latin typeface="Quicksand Medium" pitchFamily="2" charset="0"/>
                <a:cs typeface="Tahoma"/>
              </a:rPr>
              <a:t> Studio</a:t>
            </a:r>
            <a:r>
              <a:rPr kumimoji="0" lang="en-GB" sz="1050" b="0" i="0" u="none" strike="noStrike" kern="0" cap="none" spc="-2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50" normalizeH="0" baseline="0" noProof="0" dirty="0">
                <a:ln>
                  <a:noFill/>
                </a:ln>
                <a:solidFill>
                  <a:prstClr val="black"/>
                </a:solidFill>
                <a:effectLst/>
                <a:uLnTx/>
                <a:uFillTx/>
                <a:latin typeface="Quicksand Medium" pitchFamily="2" charset="0"/>
                <a:cs typeface="Tahoma"/>
              </a:rPr>
              <a:t>West,</a:t>
            </a:r>
            <a:r>
              <a:rPr kumimoji="0" lang="en-GB" sz="1050" b="0" i="0" u="none" strike="noStrike" kern="0" cap="none" spc="-1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a:t>
            </a:r>
            <a:r>
              <a:rPr kumimoji="0" lang="en-GB" sz="1050" b="0" i="0" u="none" strike="noStrike" kern="0" cap="none" spc="-2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innovative </a:t>
            </a:r>
            <a:r>
              <a:rPr kumimoji="0" lang="en-GB" sz="1050" b="0" i="0" u="none" strike="noStrike" kern="0" cap="none" spc="-185" normalizeH="0" baseline="0" noProof="0" dirty="0">
                <a:ln>
                  <a:noFill/>
                </a:ln>
                <a:solidFill>
                  <a:prstClr val="black"/>
                </a:solidFill>
                <a:effectLst/>
                <a:uLnTx/>
                <a:uFillTx/>
                <a:latin typeface="Quicksand Medium" pitchFamily="2" charset="0"/>
                <a:cs typeface="Tahoma"/>
              </a:rPr>
              <a:t>11-</a:t>
            </a:r>
            <a:r>
              <a:rPr kumimoji="0" lang="en-GB" sz="1050" b="0" i="0" u="none" strike="noStrike" kern="0" cap="none" spc="-155" normalizeH="0" baseline="0" noProof="0" dirty="0">
                <a:ln>
                  <a:noFill/>
                </a:ln>
                <a:solidFill>
                  <a:prstClr val="black"/>
                </a:solidFill>
                <a:effectLst/>
                <a:uLnTx/>
                <a:uFillTx/>
                <a:latin typeface="Quicksand Medium" pitchFamily="2" charset="0"/>
                <a:cs typeface="Tahoma"/>
              </a:rPr>
              <a:t>19</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30" normalizeH="0" baseline="0" noProof="0" dirty="0">
                <a:ln>
                  <a:noFill/>
                </a:ln>
                <a:solidFill>
                  <a:prstClr val="black"/>
                </a:solidFill>
                <a:effectLst/>
                <a:uLnTx/>
                <a:uFillTx/>
                <a:latin typeface="Quicksand Medium" pitchFamily="2" charset="0"/>
                <a:cs typeface="Tahoma"/>
              </a:rPr>
              <a:t>studio</a:t>
            </a:r>
            <a:r>
              <a:rPr kumimoji="0" lang="en-GB" sz="1050" b="0" i="0" u="none" strike="noStrike" kern="0" cap="none" spc="-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school</a:t>
            </a:r>
            <a:r>
              <a:rPr kumimoji="0" lang="en-GB" sz="1100" b="0" i="0" u="none" strike="noStrike" kern="0" cap="none" spc="-10" normalizeH="0" baseline="0" noProof="0" dirty="0">
                <a:ln>
                  <a:noFill/>
                </a:ln>
                <a:solidFill>
                  <a:prstClr val="black"/>
                </a:solidFill>
                <a:effectLst/>
                <a:uLnTx/>
                <a:uFillTx/>
                <a:latin typeface="Quicksand Medium" pitchFamily="2" charset="0"/>
                <a:cs typeface="Tahoma"/>
              </a:rPr>
              <a:t>.</a:t>
            </a:r>
            <a:endParaRPr kumimoji="0" lang="en-GB" sz="1100" b="0" i="0" u="none" strike="noStrike" kern="0" cap="none" spc="0" normalizeH="0" baseline="0" noProof="0" dirty="0">
              <a:ln>
                <a:noFill/>
              </a:ln>
              <a:solidFill>
                <a:prstClr val="black"/>
              </a:solidFill>
              <a:effectLst/>
              <a:uLnTx/>
              <a:uFillTx/>
              <a:latin typeface="Quicksand Medium" pitchFamily="2" charset="0"/>
              <a:cs typeface="Tahoma"/>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latin typeface="Quicksand Medium" pitchFamily="2" charset="0"/>
              <a:cs typeface="Tahoma"/>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sz="1050" b="0" i="0" u="none" strike="noStrike" kern="0" cap="none" spc="0" normalizeH="0" baseline="0" noProof="0" dirty="0">
                <a:ln>
                  <a:noFill/>
                </a:ln>
                <a:solidFill>
                  <a:prstClr val="black"/>
                </a:solidFill>
                <a:effectLst/>
                <a:uLnTx/>
                <a:uFillTx/>
                <a:latin typeface="Quicksand Medium" pitchFamily="2" charset="0"/>
                <a:cs typeface="Tahoma"/>
              </a:rPr>
              <a:t>Under</a:t>
            </a:r>
            <a:r>
              <a:rPr kumimoji="0"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leadership</a:t>
            </a:r>
            <a:r>
              <a:rPr kumimoji="0" sz="1050" b="0" i="0" u="none" strike="noStrike" kern="0" cap="none" spc="7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of</a:t>
            </a:r>
            <a:r>
              <a:rPr kumimoji="0"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Chief</a:t>
            </a:r>
            <a:r>
              <a:rPr kumimoji="0" sz="1050" b="0" i="0" u="none" strike="noStrike" kern="0" cap="none" spc="7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Executive</a:t>
            </a:r>
            <a:r>
              <a:rPr kumimoji="0"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Officer</a:t>
            </a:r>
            <a:r>
              <a:rPr kumimoji="0" sz="1050" b="0" i="0" u="none" strike="noStrike" kern="0" cap="none" spc="7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Lee Kirtley</a:t>
            </a:r>
            <a:r>
              <a:rPr kumimoji="0" sz="1050" b="0" i="0" u="none" strike="noStrike" kern="0" cap="none" spc="0" normalizeH="0" baseline="0" noProof="0" dirty="0">
                <a:ln>
                  <a:noFill/>
                </a:ln>
                <a:solidFill>
                  <a:prstClr val="black"/>
                </a:solidFill>
                <a:effectLst/>
                <a:uLnTx/>
                <a:uFillTx/>
                <a:latin typeface="Quicksand Medium" pitchFamily="2" charset="0"/>
                <a:cs typeface="Tahoma"/>
              </a:rPr>
              <a:t>,</a:t>
            </a:r>
            <a:r>
              <a:rPr kumimoji="0" sz="1050" b="0" i="0" u="none" strike="noStrike" kern="0" cap="none" spc="7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sz="1050" b="0" i="0" u="none" strike="noStrike" kern="0" cap="none" spc="-10" normalizeH="0" baseline="0" noProof="0" dirty="0">
                <a:ln>
                  <a:noFill/>
                </a:ln>
                <a:solidFill>
                  <a:prstClr val="black"/>
                </a:solidFill>
                <a:effectLst/>
                <a:uLnTx/>
                <a:uFillTx/>
                <a:latin typeface="Quicksand Medium" pitchFamily="2" charset="0"/>
                <a:cs typeface="Tahoma"/>
              </a:rPr>
              <a:t>Trust’s </a:t>
            </a:r>
            <a:r>
              <a:rPr kumimoji="0" sz="1050" b="0" i="0" u="none" strike="noStrike" kern="0" cap="none" spc="0" normalizeH="0" baseline="0" noProof="0" dirty="0">
                <a:ln>
                  <a:noFill/>
                </a:ln>
                <a:solidFill>
                  <a:prstClr val="black"/>
                </a:solidFill>
                <a:effectLst/>
                <a:uLnTx/>
                <a:uFillTx/>
                <a:latin typeface="Quicksand Medium" pitchFamily="2" charset="0"/>
                <a:cs typeface="Tahoma"/>
              </a:rPr>
              <a:t>main</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objectives</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are</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encompassed</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in</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its</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vision</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statement,</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which</a:t>
            </a:r>
            <a:r>
              <a:rPr kumimoji="0"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sz="1050" b="0" i="0" u="none" strike="noStrike" kern="0" cap="none" spc="0" normalizeH="0" baseline="0" noProof="0" dirty="0">
                <a:ln>
                  <a:noFill/>
                </a:ln>
                <a:solidFill>
                  <a:prstClr val="black"/>
                </a:solidFill>
                <a:effectLst/>
                <a:uLnTx/>
                <a:uFillTx/>
                <a:latin typeface="Quicksand Medium" pitchFamily="2" charset="0"/>
                <a:cs typeface="Tahoma"/>
              </a:rPr>
              <a:t>is</a:t>
            </a:r>
            <a:r>
              <a:rPr kumimoji="0" sz="1050" b="0" i="0" u="none" strike="noStrike" kern="0" cap="none" spc="8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85" normalizeH="0" baseline="0" noProof="0" dirty="0">
                <a:ln>
                  <a:noFill/>
                </a:ln>
                <a:solidFill>
                  <a:prstClr val="black"/>
                </a:solidFill>
                <a:effectLst/>
                <a:uLnTx/>
                <a:uFillTx/>
                <a:latin typeface="Quicksand Medium" pitchFamily="2" charset="0"/>
                <a:cs typeface="Tahoma"/>
              </a:rPr>
              <a:t>'</a:t>
            </a:r>
            <a:r>
              <a:rPr kumimoji="0" lang="en-GB" sz="1050" b="0" i="0" u="none" strike="noStrike" kern="0" cap="none" spc="-20" normalizeH="0" baseline="0" noProof="0" dirty="0">
                <a:ln>
                  <a:noFill/>
                </a:ln>
                <a:solidFill>
                  <a:prstClr val="black"/>
                </a:solidFill>
                <a:effectLst/>
                <a:uLnTx/>
                <a:uFillTx/>
                <a:latin typeface="Quicksand Medium" pitchFamily="2" charset="0"/>
                <a:ea typeface="Times New Roman" panose="02020603050405020304" pitchFamily="18" charset="0"/>
              </a:rPr>
              <a:t>Students are at the centre of everything we do. Through collaboration, every aspect of our work is of high quality. Our academies deliver an ambitious and inclusive curriculum. This enables all students to have high aspirations and to excel academically and socially.’</a:t>
            </a:r>
            <a:endParaRPr kumimoji="0" lang="en-GB" sz="1050" b="0" i="0" u="none" strike="noStrike" kern="0" cap="none" spc="0" normalizeH="0" baseline="0" noProof="0" dirty="0">
              <a:ln>
                <a:noFill/>
              </a:ln>
              <a:solidFill>
                <a:prstClr val="black"/>
              </a:solidFill>
              <a:effectLst/>
              <a:uLnTx/>
              <a:uFillTx/>
              <a:latin typeface="Quicksand Medium" pitchFamily="2" charset="0"/>
              <a:ea typeface="Times New Roman" panose="02020603050405020304" pitchFamily="18" charset="0"/>
            </a:endParaRPr>
          </a:p>
          <a:p>
            <a:pPr marL="12700" marR="243204" lvl="0" indent="0" algn="l"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85" normalizeH="0" baseline="0" noProof="0" dirty="0">
              <a:ln>
                <a:noFill/>
              </a:ln>
              <a:solidFill>
                <a:srgbClr val="212D54"/>
              </a:solidFill>
              <a:effectLst/>
              <a:uLnTx/>
              <a:uFillTx/>
              <a:latin typeface="Quicksand Medium" pitchFamily="2" charset="0"/>
              <a:cs typeface="Tahoma"/>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20" normalizeH="0" baseline="0" noProof="0" dirty="0">
                <a:ln>
                  <a:noFill/>
                </a:ln>
                <a:solidFill>
                  <a:prstClr val="black"/>
                </a:solidFill>
                <a:effectLst/>
                <a:uLnTx/>
                <a:uFillTx/>
                <a:latin typeface="Quicksand Medium" pitchFamily="2" charset="0"/>
                <a:ea typeface="Times New Roman" panose="02020603050405020304" pitchFamily="18" charset="0"/>
                <a:cs typeface="Times New Roman" panose="02020603050405020304" pitchFamily="18" charset="0"/>
              </a:rPr>
              <a:t>Each academy is unique and retains its own identity whilst aligning with our Trust vision and values. Each academy’s motto summarises this.</a:t>
            </a:r>
            <a:endParaRPr kumimoji="0" lang="en-GB" sz="1050" b="0" i="0" u="none" strike="noStrike" kern="0" cap="none" spc="0" normalizeH="0" baseline="0" noProof="0" dirty="0">
              <a:ln>
                <a:noFill/>
              </a:ln>
              <a:solidFill>
                <a:prstClr val="black"/>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ts val="1800"/>
              </a:lnSpc>
              <a:spcBef>
                <a:spcPts val="0"/>
              </a:spcBef>
              <a:spcAft>
                <a:spcPts val="800"/>
              </a:spcAft>
              <a:buClrTx/>
              <a:buSzTx/>
              <a:buFontTx/>
              <a:buNone/>
              <a:tabLst/>
              <a:defRPr/>
            </a:pPr>
            <a:r>
              <a:rPr kumimoji="0" lang="en-GB" sz="1050" b="0" i="0" u="none" strike="noStrike" kern="0" cap="none" spc="-35" normalizeH="0" baseline="0" noProof="0" dirty="0">
                <a:ln>
                  <a:noFill/>
                </a:ln>
                <a:solidFill>
                  <a:prstClr val="black"/>
                </a:solidFill>
                <a:effectLst/>
                <a:uLnTx/>
                <a:uFillTx/>
                <a:latin typeface="Quicksand Medium" pitchFamily="2" charset="0"/>
              </a:rPr>
              <a:t>Kenton</a:t>
            </a:r>
            <a:r>
              <a:rPr kumimoji="0" lang="en-GB" sz="1050" b="0" i="0" u="none" strike="noStrike" kern="0" cap="none" spc="-40" normalizeH="0" baseline="0" noProof="0" dirty="0">
                <a:ln>
                  <a:noFill/>
                </a:ln>
                <a:solidFill>
                  <a:prstClr val="black"/>
                </a:solidFill>
                <a:effectLst/>
                <a:uLnTx/>
                <a:uFillTx/>
                <a:latin typeface="Quicksand Medium" pitchFamily="2" charset="0"/>
              </a:rPr>
              <a:t> </a:t>
            </a:r>
            <a:r>
              <a:rPr kumimoji="0" lang="en-GB" sz="1050" b="0" i="0" u="none" strike="noStrike" kern="0" cap="none" spc="-10" normalizeH="0" baseline="0" noProof="0" dirty="0">
                <a:ln>
                  <a:noFill/>
                </a:ln>
                <a:solidFill>
                  <a:prstClr val="black"/>
                </a:solidFill>
                <a:effectLst/>
                <a:uLnTx/>
                <a:uFillTx/>
                <a:latin typeface="Quicksand Medium" pitchFamily="2" charset="0"/>
              </a:rPr>
              <a:t>School</a:t>
            </a:r>
            <a:br>
              <a:rPr kumimoji="0" lang="en-GB" sz="1050" b="1" i="0" u="none" strike="noStrike" kern="0" cap="none" spc="-20" normalizeH="0" baseline="0" noProof="0" dirty="0">
                <a:ln>
                  <a:noFill/>
                </a:ln>
                <a:solidFill>
                  <a:prstClr val="black"/>
                </a:solidFill>
                <a:effectLst/>
                <a:uLnTx/>
                <a:uFillTx/>
                <a:latin typeface="Quicksand Medium" pitchFamily="2" charset="0"/>
                <a:ea typeface="Times New Roman" panose="02020603050405020304" pitchFamily="18" charset="0"/>
                <a:cs typeface="Times New Roman" panose="02020603050405020304" pitchFamily="18" charset="0"/>
              </a:rPr>
            </a:br>
            <a:r>
              <a:rPr kumimoji="0" lang="en-GB" sz="1050" b="1" i="0" u="none" strike="noStrike" kern="0" cap="none" spc="-20" normalizeH="0" baseline="0" noProof="0" dirty="0">
                <a:ln>
                  <a:noFill/>
                </a:ln>
                <a:solidFill>
                  <a:prstClr val="black"/>
                </a:solidFill>
                <a:effectLst/>
                <a:uLnTx/>
                <a:uFillTx/>
                <a:latin typeface="Quicksand Medium" pitchFamily="2" charset="0"/>
                <a:ea typeface="Times New Roman" panose="02020603050405020304" pitchFamily="18" charset="0"/>
                <a:cs typeface="Times New Roman" panose="02020603050405020304" pitchFamily="18" charset="0"/>
              </a:rPr>
              <a:t>‘All Different, All Equal.’</a:t>
            </a:r>
            <a:endParaRPr kumimoji="0" lang="en-GB" sz="1050" b="1" i="0" u="none" strike="noStrike" kern="0" cap="none" spc="0" normalizeH="0" baseline="0" noProof="0" dirty="0">
              <a:ln>
                <a:noFill/>
              </a:ln>
              <a:solidFill>
                <a:prstClr val="black"/>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ts val="1800"/>
              </a:lnSpc>
              <a:spcBef>
                <a:spcPts val="0"/>
              </a:spcBef>
              <a:spcAft>
                <a:spcPts val="800"/>
              </a:spcAft>
              <a:buClrTx/>
              <a:buSzTx/>
              <a:buFontTx/>
              <a:buNone/>
              <a:tabLst/>
              <a:defRPr/>
            </a:pPr>
            <a:r>
              <a:rPr kumimoji="0" lang="en-GB" sz="1050" b="0" i="0" u="none" strike="noStrike" kern="0" cap="none" spc="-30" normalizeH="0" baseline="0" noProof="0" dirty="0">
                <a:ln>
                  <a:noFill/>
                </a:ln>
                <a:solidFill>
                  <a:prstClr val="black"/>
                </a:solidFill>
                <a:effectLst/>
                <a:uLnTx/>
                <a:uFillTx/>
                <a:latin typeface="Quicksand Medium" pitchFamily="2" charset="0"/>
              </a:rPr>
              <a:t>Studio</a:t>
            </a:r>
            <a:r>
              <a:rPr kumimoji="0" lang="en-GB" sz="1050" b="0" i="0" u="none" strike="noStrike" kern="0" cap="none" spc="-55" normalizeH="0" baseline="0" noProof="0" dirty="0">
                <a:ln>
                  <a:noFill/>
                </a:ln>
                <a:solidFill>
                  <a:prstClr val="black"/>
                </a:solidFill>
                <a:effectLst/>
                <a:uLnTx/>
                <a:uFillTx/>
                <a:latin typeface="Quicksand Medium" pitchFamily="2" charset="0"/>
              </a:rPr>
              <a:t> </a:t>
            </a:r>
            <a:r>
              <a:rPr kumimoji="0" lang="en-GB" sz="1050" b="0" i="0" u="none" strike="noStrike" kern="0" cap="none" spc="-20" normalizeH="0" baseline="0" noProof="0" dirty="0">
                <a:ln>
                  <a:noFill/>
                </a:ln>
                <a:solidFill>
                  <a:prstClr val="black"/>
                </a:solidFill>
                <a:effectLst/>
                <a:uLnTx/>
                <a:uFillTx/>
                <a:latin typeface="Quicksand Medium" pitchFamily="2" charset="0"/>
              </a:rPr>
              <a:t>West</a:t>
            </a:r>
            <a:br>
              <a:rPr kumimoji="0" lang="en-GB" sz="1050" b="1" i="0" u="none" strike="noStrike" kern="0" cap="none" spc="-20" normalizeH="0" baseline="0" noProof="0" dirty="0">
                <a:ln>
                  <a:noFill/>
                </a:ln>
                <a:solidFill>
                  <a:prstClr val="black"/>
                </a:solidFill>
                <a:effectLst/>
                <a:uLnTx/>
                <a:uFillTx/>
                <a:latin typeface="Quicksand Medium" pitchFamily="2" charset="0"/>
                <a:ea typeface="Times New Roman" panose="02020603050405020304" pitchFamily="18" charset="0"/>
                <a:cs typeface="Times New Roman" panose="02020603050405020304" pitchFamily="18" charset="0"/>
              </a:rPr>
            </a:br>
            <a:r>
              <a:rPr kumimoji="0" lang="en-GB" sz="1050" b="1" i="0" u="none" strike="noStrike" kern="0" cap="none" spc="-20" normalizeH="0" baseline="0" noProof="0" dirty="0">
                <a:ln>
                  <a:noFill/>
                </a:ln>
                <a:solidFill>
                  <a:prstClr val="black"/>
                </a:solidFill>
                <a:effectLst/>
                <a:uLnTx/>
                <a:uFillTx/>
                <a:latin typeface="Quicksand Medium" pitchFamily="2" charset="0"/>
                <a:ea typeface="Times New Roman" panose="02020603050405020304" pitchFamily="18" charset="0"/>
                <a:cs typeface="Times New Roman" panose="02020603050405020304" pitchFamily="18" charset="0"/>
              </a:rPr>
              <a:t>‘Learning that connects.’</a:t>
            </a:r>
          </a:p>
          <a:p>
            <a:pPr marL="12700" marR="243204"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35" normalizeH="0" baseline="0" noProof="0" dirty="0">
                <a:ln>
                  <a:noFill/>
                </a:ln>
                <a:solidFill>
                  <a:srgbClr val="26B293"/>
                </a:solidFill>
                <a:effectLst/>
                <a:uLnTx/>
                <a:uFillTx/>
                <a:latin typeface="Quicksand Medium" pitchFamily="2" charset="0"/>
                <a:cs typeface="Tahoma"/>
              </a:rPr>
              <a:t>Our Trustees</a:t>
            </a: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Over</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last</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three</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years,</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Trust</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Board,</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comprising</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of</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3</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members</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and</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50" normalizeH="0" baseline="0" noProof="0" dirty="0">
                <a:ln>
                  <a:noFill/>
                </a:ln>
                <a:solidFill>
                  <a:prstClr val="black"/>
                </a:solidFill>
                <a:effectLst/>
                <a:uLnTx/>
                <a:uFillTx/>
                <a:latin typeface="Quicksand Medium" pitchFamily="2" charset="0"/>
                <a:cs typeface="Tahoma"/>
              </a:rPr>
              <a:t>7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Trustees</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has</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delivered</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major</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improvements</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to</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governance,</a:t>
            </a:r>
            <a:r>
              <a:rPr kumimoji="0" lang="en-GB" sz="1050" b="0" i="0" u="none" strike="noStrike" kern="0" cap="none" spc="114"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leadership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and</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financial</a:t>
            </a:r>
            <a:r>
              <a:rPr kumimoji="0" lang="en-GB"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health</a:t>
            </a:r>
            <a:r>
              <a:rPr kumimoji="0" lang="en-GB"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of</a:t>
            </a:r>
            <a:r>
              <a:rPr kumimoji="0" lang="en-GB"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Trust.</a:t>
            </a:r>
          </a:p>
          <a:p>
            <a:pPr marL="12700" marR="5080" lvl="0" indent="0" algn="l"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latin typeface="Quicksand Medium" pitchFamily="2" charset="0"/>
              <a:cs typeface="Tahoma"/>
            </a:endParaRPr>
          </a:p>
          <a:p>
            <a:pPr marL="12700" marR="11430" lvl="0" indent="0" algn="l"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Our</a:t>
            </a:r>
            <a:r>
              <a:rPr kumimoji="0" lang="en-GB" sz="1050" b="0" i="0" u="none" strike="noStrike" kern="0" cap="none" spc="9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Trustees</a:t>
            </a:r>
            <a:r>
              <a:rPr kumimoji="0" lang="en-GB" sz="1050" b="0" i="0" u="none" strike="noStrike" kern="0" cap="none" spc="9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come</a:t>
            </a:r>
            <a:r>
              <a:rPr kumimoji="0" lang="en-GB" sz="1050" b="0" i="0" u="none" strike="noStrike" kern="0" cap="none" spc="10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from</a:t>
            </a:r>
            <a:r>
              <a:rPr kumimoji="0" lang="en-GB" sz="1050" b="0" i="0" u="none" strike="noStrike" kern="0" cap="none" spc="9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70" normalizeH="0" baseline="0" noProof="0" dirty="0">
                <a:ln>
                  <a:noFill/>
                </a:ln>
                <a:solidFill>
                  <a:prstClr val="black"/>
                </a:solidFill>
                <a:effectLst/>
                <a:uLnTx/>
                <a:uFillTx/>
                <a:latin typeface="Quicksand Medium" pitchFamily="2" charset="0"/>
                <a:cs typeface="Tahoma"/>
              </a:rPr>
              <a:t>a</a:t>
            </a:r>
            <a:r>
              <a:rPr kumimoji="0" lang="en-GB" sz="1050" b="0" i="0" u="none" strike="noStrike" kern="0" cap="none" spc="10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variety</a:t>
            </a:r>
            <a:r>
              <a:rPr kumimoji="0" lang="en-GB" sz="1050" b="0" i="0" u="none" strike="noStrike" kern="0" cap="none" spc="9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of</a:t>
            </a:r>
            <a:r>
              <a:rPr kumimoji="0" lang="en-GB" sz="1050" b="0" i="0" u="none" strike="noStrike" kern="0" cap="none" spc="9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different</a:t>
            </a:r>
            <a:r>
              <a:rPr kumimoji="0" lang="en-GB" sz="1050" b="0" i="0" u="none" strike="noStrike" kern="0" cap="none" spc="10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education</a:t>
            </a:r>
            <a:r>
              <a:rPr kumimoji="0" lang="en-GB" sz="1050" b="0" i="0" u="none" strike="noStrike" kern="0" cap="none" spc="9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and</a:t>
            </a:r>
            <a:r>
              <a:rPr kumimoji="0" lang="en-GB" sz="1050" b="0" i="0" u="none" strike="noStrike" kern="0" cap="none" spc="10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10" normalizeH="0" baseline="0" noProof="0" dirty="0">
                <a:ln>
                  <a:noFill/>
                </a:ln>
                <a:solidFill>
                  <a:prstClr val="black"/>
                </a:solidFill>
                <a:effectLst/>
                <a:uLnTx/>
                <a:uFillTx/>
                <a:latin typeface="Quicksand Medium" pitchFamily="2" charset="0"/>
                <a:cs typeface="Tahoma"/>
              </a:rPr>
              <a:t>business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backgrounds,</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driving</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strategic</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vision</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of</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the</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Trust</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and</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our</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schools.</a:t>
            </a:r>
            <a:r>
              <a:rPr kumimoji="0" lang="en-GB" sz="1050" b="0" i="0" u="none" strike="noStrike" kern="0" cap="none" spc="409"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25" normalizeH="0" baseline="0" noProof="0" dirty="0">
                <a:ln>
                  <a:noFill/>
                </a:ln>
                <a:solidFill>
                  <a:prstClr val="black"/>
                </a:solidFill>
                <a:effectLst/>
                <a:uLnTx/>
                <a:uFillTx/>
                <a:latin typeface="Quicksand Medium" pitchFamily="2" charset="0"/>
                <a:cs typeface="Tahoma"/>
              </a:rPr>
              <a:t>The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Trust</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and</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its</a:t>
            </a:r>
            <a:r>
              <a:rPr kumimoji="0" lang="en-GB"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schools</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are</a:t>
            </a:r>
            <a:r>
              <a:rPr kumimoji="0" lang="en-GB"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supported</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50" normalizeH="0" baseline="0" noProof="0" dirty="0">
                <a:ln>
                  <a:noFill/>
                </a:ln>
                <a:solidFill>
                  <a:prstClr val="black"/>
                </a:solidFill>
                <a:effectLst/>
                <a:uLnTx/>
                <a:uFillTx/>
                <a:latin typeface="Quicksand Medium" pitchFamily="2" charset="0"/>
                <a:cs typeface="Tahoma"/>
              </a:rPr>
              <a:t>by</a:t>
            </a:r>
            <a:r>
              <a:rPr kumimoji="0" lang="en-GB"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70" normalizeH="0" baseline="0" noProof="0" dirty="0">
                <a:ln>
                  <a:noFill/>
                </a:ln>
                <a:solidFill>
                  <a:prstClr val="black"/>
                </a:solidFill>
                <a:effectLst/>
                <a:uLnTx/>
                <a:uFillTx/>
                <a:latin typeface="Quicksand Medium" pitchFamily="2" charset="0"/>
                <a:cs typeface="Tahoma"/>
              </a:rPr>
              <a:t>a</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strong</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central</a:t>
            </a:r>
            <a:r>
              <a:rPr kumimoji="0" lang="en-GB" sz="1050" b="0" i="0" u="none" strike="noStrike" kern="0" cap="none" spc="8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services</a:t>
            </a:r>
            <a:r>
              <a:rPr kumimoji="0" lang="en-GB" sz="1050" b="0" i="0" u="none" strike="noStrike" kern="0" cap="none" spc="7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20" normalizeH="0" baseline="0" noProof="0" dirty="0">
                <a:ln>
                  <a:noFill/>
                </a:ln>
                <a:solidFill>
                  <a:prstClr val="black"/>
                </a:solidFill>
                <a:effectLst/>
                <a:uLnTx/>
                <a:uFillTx/>
                <a:latin typeface="Quicksand Medium" pitchFamily="2" charset="0"/>
                <a:cs typeface="Tahoma"/>
              </a:rPr>
              <a:t>team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covering</a:t>
            </a:r>
            <a:r>
              <a:rPr kumimoji="0" lang="en-GB" sz="1050" b="0" i="0" u="none" strike="noStrike" kern="0" cap="none" spc="5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core</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Trust</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functions,</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such</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as</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HR,</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Finance,</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Data</a:t>
            </a:r>
            <a:r>
              <a:rPr kumimoji="0" lang="en-GB" sz="1050" b="0" i="0" u="none" strike="noStrike" kern="0" cap="none" spc="60"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0" normalizeH="0" baseline="0" noProof="0" dirty="0">
                <a:ln>
                  <a:noFill/>
                </a:ln>
                <a:solidFill>
                  <a:prstClr val="black"/>
                </a:solidFill>
                <a:effectLst/>
                <a:uLnTx/>
                <a:uFillTx/>
                <a:latin typeface="Quicksand Medium" pitchFamily="2" charset="0"/>
                <a:cs typeface="Tahoma"/>
              </a:rPr>
              <a:t>and</a:t>
            </a:r>
            <a:r>
              <a:rPr kumimoji="0" lang="en-GB" sz="1050" b="0" i="0" u="none" strike="noStrike" kern="0" cap="none" spc="65" normalizeH="0" baseline="0" noProof="0" dirty="0">
                <a:ln>
                  <a:noFill/>
                </a:ln>
                <a:solidFill>
                  <a:prstClr val="black"/>
                </a:solidFill>
                <a:effectLst/>
                <a:uLnTx/>
                <a:uFillTx/>
                <a:latin typeface="Quicksand Medium" pitchFamily="2" charset="0"/>
                <a:cs typeface="Tahoma"/>
              </a:rPr>
              <a:t> </a:t>
            </a:r>
            <a:r>
              <a:rPr kumimoji="0" lang="en-GB" sz="1050" b="0" i="0" u="none" strike="noStrike" kern="0" cap="none" spc="-20" normalizeH="0" baseline="0" noProof="0" dirty="0">
                <a:ln>
                  <a:noFill/>
                </a:ln>
                <a:solidFill>
                  <a:prstClr val="black"/>
                </a:solidFill>
                <a:effectLst/>
                <a:uLnTx/>
                <a:uFillTx/>
                <a:latin typeface="Quicksand Medium" pitchFamily="2" charset="0"/>
                <a:cs typeface="Tahoma"/>
              </a:rPr>
              <a:t>ICT.</a:t>
            </a:r>
            <a:endParaRPr kumimoji="0" lang="en-GB" sz="1050" b="0" i="0" u="none" strike="noStrike" kern="0" cap="none" spc="0" normalizeH="0" baseline="0" noProof="0" dirty="0">
              <a:ln>
                <a:noFill/>
              </a:ln>
              <a:solidFill>
                <a:prstClr val="black"/>
              </a:solidFill>
              <a:effectLst/>
              <a:uLnTx/>
              <a:uFillTx/>
              <a:latin typeface="Quicksand Medium" pitchFamily="2" charset="0"/>
              <a:cs typeface="Tahoma"/>
            </a:endParaRPr>
          </a:p>
          <a:p>
            <a:pPr marL="0" marR="0" lvl="0" indent="0" algn="ctr" defTabSz="914400" eaLnBrk="1" fontAlgn="auto" latinLnBrk="0" hangingPunct="1">
              <a:lnSpc>
                <a:spcPts val="1800"/>
              </a:lnSpc>
              <a:spcBef>
                <a:spcPts val="0"/>
              </a:spcBef>
              <a:spcAft>
                <a:spcPts val="800"/>
              </a:spcAft>
              <a:buClrTx/>
              <a:buSzTx/>
              <a:buFontTx/>
              <a:buNone/>
              <a:tabLst/>
              <a:defRPr/>
            </a:pPr>
            <a:endParaRPr kumimoji="0" lang="en-GB" sz="1050" b="1" i="0" u="none" strike="noStrike" kern="0" cap="none" spc="0" normalizeH="0" baseline="0" noProof="0" dirty="0">
              <a:ln>
                <a:noFill/>
              </a:ln>
              <a:solidFill>
                <a:prstClr val="black"/>
              </a:solidFill>
              <a:effectLst/>
              <a:uLnTx/>
              <a:uFillTx/>
              <a:latin typeface="Quicksand Medium" pitchFamily="2" charset="0"/>
              <a:ea typeface="Calibri" panose="020F0502020204030204" pitchFamily="34" charset="0"/>
              <a:cs typeface="Times New Roman" panose="02020603050405020304" pitchFamily="18" charset="0"/>
            </a:endParaRPr>
          </a:p>
        </p:txBody>
      </p:sp>
      <p:sp>
        <p:nvSpPr>
          <p:cNvPr id="9" name="object 9"/>
          <p:cNvSpPr txBox="1"/>
          <p:nvPr/>
        </p:nvSpPr>
        <p:spPr>
          <a:xfrm>
            <a:off x="519047" y="6803601"/>
            <a:ext cx="2739531" cy="328295"/>
          </a:xfrm>
          <a:prstGeom prst="rect">
            <a:avLst/>
          </a:prstGeom>
        </p:spPr>
        <p:txBody>
          <a:bodyPr vert="horz" wrap="square" lIns="0" tIns="12700" rIns="0" bIns="0" rtlCol="0">
            <a:spAutoFit/>
          </a:bodyPr>
          <a:lstStyle/>
          <a:p>
            <a:pPr marL="12700" marR="243204"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35" normalizeH="0" baseline="0" noProof="0" dirty="0">
              <a:ln>
                <a:noFill/>
              </a:ln>
              <a:solidFill>
                <a:srgbClr val="26B293"/>
              </a:solidFill>
              <a:effectLst/>
              <a:uLnTx/>
              <a:uFillTx/>
              <a:latin typeface="Quicksand Medium" pitchFamily="2" charset="0"/>
              <a:cs typeface="Tahoma"/>
            </a:endParaRPr>
          </a:p>
          <a:p>
            <a:pPr marL="12700" marR="243204" lvl="0" indent="0"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35" normalizeH="0" baseline="0" noProof="0" dirty="0">
              <a:ln>
                <a:noFill/>
              </a:ln>
              <a:solidFill>
                <a:srgbClr val="26B293"/>
              </a:solidFill>
              <a:effectLst/>
              <a:uLnTx/>
              <a:uFillTx/>
              <a:latin typeface="Quicksand Medium" pitchFamily="2" charset="0"/>
              <a:cs typeface="Tahoma"/>
            </a:endParaRPr>
          </a:p>
        </p:txBody>
      </p:sp>
      <p:sp>
        <p:nvSpPr>
          <p:cNvPr id="11" name="TextBox 10">
            <a:extLst>
              <a:ext uri="{FF2B5EF4-FFF2-40B4-BE49-F238E27FC236}">
                <a16:creationId xmlns:a16="http://schemas.microsoft.com/office/drawing/2014/main" id="{05A5D0F4-34FA-0882-4FB3-0D075E5D5AF5}"/>
              </a:ext>
            </a:extLst>
          </p:cNvPr>
          <p:cNvSpPr txBox="1"/>
          <p:nvPr/>
        </p:nvSpPr>
        <p:spPr>
          <a:xfrm>
            <a:off x="3851565" y="2406920"/>
            <a:ext cx="3122586" cy="7232044"/>
          </a:xfrm>
          <a:prstGeom prst="rect">
            <a:avLst/>
          </a:prstGeom>
          <a:noFill/>
        </p:spPr>
        <p:txBody>
          <a:bodyPr wrap="square" rtlCol="0">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600" b="1" i="0" u="none" strike="noStrike" kern="0" cap="none" spc="-10" normalizeH="0" baseline="0" noProof="0" dirty="0">
                <a:ln>
                  <a:noFill/>
                </a:ln>
                <a:solidFill>
                  <a:srgbClr val="3370B5"/>
                </a:solidFill>
                <a:effectLst/>
                <a:uLnTx/>
                <a:uFillTx/>
                <a:latin typeface="Quicksand Medium" pitchFamily="2" charset="0"/>
                <a:cs typeface="Tahoma"/>
              </a:rPr>
              <a:t>TRUST SHARED VALUES</a:t>
            </a:r>
          </a:p>
          <a:p>
            <a:pPr marL="0" marR="0" lvl="0" indent="0" algn="ctr" defTabSz="914400" eaLnBrk="1" fontAlgn="auto" latinLnBrk="0" hangingPunct="1">
              <a:lnSpc>
                <a:spcPct val="100000"/>
              </a:lnSpc>
              <a:spcBef>
                <a:spcPts val="0"/>
              </a:spcBef>
              <a:spcAft>
                <a:spcPts val="800"/>
              </a:spcAft>
              <a:buClrTx/>
              <a:buSzTx/>
              <a:buFontTx/>
              <a:buNone/>
              <a:tabLst/>
              <a:defRPr/>
            </a:pPr>
            <a:endParaRPr kumimoji="0" lang="en-GB" sz="1600" b="1" i="0" u="none" strike="noStrike" kern="0" cap="none" spc="-10" normalizeH="0" baseline="0" noProof="0" dirty="0">
              <a:ln>
                <a:noFill/>
              </a:ln>
              <a:solidFill>
                <a:srgbClr val="3370B5"/>
              </a:solidFill>
              <a:effectLst/>
              <a:uLnTx/>
              <a:uFillTx/>
              <a:latin typeface="Quicksand Medium" pitchFamily="2" charset="0"/>
              <a:ea typeface="Times New Roman" panose="02020603050405020304" pitchFamily="18" charset="0"/>
              <a:cs typeface="Tahoma"/>
            </a:endParaRPr>
          </a:p>
          <a:p>
            <a:pPr marL="0" marR="0" lvl="0" indent="0" algn="ctr" defTabSz="914400" eaLnBrk="1" fontAlgn="auto" latinLnBrk="0" hangingPunct="1">
              <a:lnSpc>
                <a:spcPct val="100000"/>
              </a:lnSpc>
              <a:spcBef>
                <a:spcPts val="0"/>
              </a:spcBef>
              <a:spcAft>
                <a:spcPts val="800"/>
              </a:spcAft>
              <a:buClrTx/>
              <a:buSzTx/>
              <a:buFontTx/>
              <a:buNone/>
              <a:tabLst/>
              <a:defRPr/>
            </a:pPr>
            <a:r>
              <a:rPr kumimoji="0" lang="en-GB" sz="110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Shared Expectations – The One Trust Rule</a:t>
            </a: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Every student and adult is expected to behave in a responsible manner both to themselves and others, showing consideration, courtesy and respect for other people and their wellbeing at all times.</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Leadership</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Leaders help themselves and others to do the right thing. We firmly believe that all students and staff within our Trust are leaders.</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Excellence</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We are a Trust that strives to achieve excellence in academic, sporting and artistic pursuits.</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Integrity</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We are honest and driven by a clear moral purpose. Acting with integrity means we strive to do the right thing at all times.</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Kindness</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We value being kind to one another, using our manners and being considerate of each other’s feelings.</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Inclusivity</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All students are welcomed into our classrooms and their uniqueness is celebrated. We have high aspirations for all students: no groups or individuals will be left behind.</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Humility</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We are humble in both success and failure. We acknowledge that our successes are achieved through the hard work of our students, parents, teachers and community.</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Together</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We believe that the Trust is stronger together and that collaboration is always more effective than competition.</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n-GB" sz="1050" b="1"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Reflectiveness</a:t>
            </a:r>
            <a:r>
              <a:rPr kumimoji="0" lang="en-GB" sz="1050" b="0" i="0" u="none" strike="noStrike" kern="0" cap="none" spc="-20" normalizeH="0" baseline="0" noProof="0" dirty="0">
                <a:ln>
                  <a:noFill/>
                </a:ln>
                <a:solidFill>
                  <a:srgbClr val="002222"/>
                </a:solidFill>
                <a:effectLst/>
                <a:uLnTx/>
                <a:uFillTx/>
                <a:latin typeface="Quicksand Medium" pitchFamily="2" charset="0"/>
                <a:ea typeface="Times New Roman" panose="02020603050405020304" pitchFamily="18" charset="0"/>
                <a:cs typeface="Times New Roman" panose="02020603050405020304" pitchFamily="18" charset="0"/>
              </a:rPr>
              <a:t> – We value reflection as a way to achieve improvement. We believe in inspiring all our learners to question, research, engage and therefore thrive,</a:t>
            </a:r>
            <a:r>
              <a:rPr kumimoji="0" lang="en-GB" sz="1050" b="0" i="0" u="none" strike="noStrike" kern="0" cap="none" spc="0" normalizeH="0" baseline="0" noProof="0" dirty="0">
                <a:ln>
                  <a:noFill/>
                </a:ln>
                <a:solidFill>
                  <a:srgbClr val="000000"/>
                </a:solidFill>
                <a:effectLst/>
                <a:uLnTx/>
                <a:uFillTx/>
                <a:latin typeface="Quicksand Medium" pitchFamily="2" charset="0"/>
                <a:ea typeface="Times New Roman" panose="02020603050405020304" pitchFamily="18" charset="0"/>
                <a:cs typeface="Times New Roman" panose="02020603050405020304" pitchFamily="18" charset="0"/>
              </a:rPr>
              <a:t> </a:t>
            </a:r>
            <a:endParaRPr kumimoji="0" lang="en-GB" sz="105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0" y="3"/>
            <a:ext cx="7560309" cy="2950210"/>
            <a:chOff x="0" y="3"/>
            <a:chExt cx="7560309" cy="2950210"/>
          </a:xfrm>
        </p:grpSpPr>
        <p:sp>
          <p:nvSpPr>
            <p:cNvPr id="5" name="object 5"/>
            <p:cNvSpPr/>
            <p:nvPr/>
          </p:nvSpPr>
          <p:spPr>
            <a:xfrm>
              <a:off x="0" y="3"/>
              <a:ext cx="7560309" cy="2610485"/>
            </a:xfrm>
            <a:custGeom>
              <a:avLst/>
              <a:gdLst/>
              <a:ahLst/>
              <a:cxnLst/>
              <a:rect l="l" t="t" r="r" b="b"/>
              <a:pathLst>
                <a:path w="7560309" h="2610485">
                  <a:moveTo>
                    <a:pt x="7559992" y="0"/>
                  </a:moveTo>
                  <a:lnTo>
                    <a:pt x="0" y="0"/>
                  </a:lnTo>
                  <a:lnTo>
                    <a:pt x="0" y="1691995"/>
                  </a:lnTo>
                  <a:lnTo>
                    <a:pt x="521995" y="2123986"/>
                  </a:lnTo>
                  <a:lnTo>
                    <a:pt x="1419999" y="2501988"/>
                  </a:lnTo>
                  <a:lnTo>
                    <a:pt x="2231999" y="2555989"/>
                  </a:lnTo>
                  <a:lnTo>
                    <a:pt x="2970009" y="2501988"/>
                  </a:lnTo>
                  <a:lnTo>
                    <a:pt x="3797998" y="2141969"/>
                  </a:lnTo>
                  <a:lnTo>
                    <a:pt x="4739995" y="1457985"/>
                  </a:lnTo>
                  <a:lnTo>
                    <a:pt x="5292001" y="1277975"/>
                  </a:lnTo>
                  <a:lnTo>
                    <a:pt x="5723991" y="1277975"/>
                  </a:lnTo>
                  <a:lnTo>
                    <a:pt x="6320002" y="1439976"/>
                  </a:lnTo>
                  <a:lnTo>
                    <a:pt x="6839991" y="1817979"/>
                  </a:lnTo>
                  <a:lnTo>
                    <a:pt x="7559992" y="2609977"/>
                  </a:lnTo>
                  <a:lnTo>
                    <a:pt x="7559992"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288010"/>
              <a:ext cx="7559992" cy="2662157"/>
            </a:xfrm>
            <a:prstGeom prst="rect">
              <a:avLst/>
            </a:prstGeom>
          </p:spPr>
        </p:pic>
      </p:grpSp>
      <p:sp>
        <p:nvSpPr>
          <p:cNvPr id="7" name="object 7"/>
          <p:cNvSpPr txBox="1">
            <a:spLocks noGrp="1"/>
          </p:cNvSpPr>
          <p:nvPr>
            <p:ph type="title"/>
          </p:nvPr>
        </p:nvSpPr>
        <p:spPr>
          <a:xfrm>
            <a:off x="707299" y="666664"/>
            <a:ext cx="3422650" cy="804195"/>
          </a:xfrm>
          <a:prstGeom prst="rect">
            <a:avLst/>
          </a:prstGeom>
        </p:spPr>
        <p:txBody>
          <a:bodyPr vert="horz" wrap="square" lIns="0" tIns="12700" rIns="0" bIns="0" rtlCol="0">
            <a:spAutoFit/>
          </a:bodyPr>
          <a:lstStyle/>
          <a:p>
            <a:pPr marL="12700" marR="5080">
              <a:lnSpc>
                <a:spcPct val="111100"/>
              </a:lnSpc>
              <a:spcBef>
                <a:spcPts val="100"/>
              </a:spcBef>
            </a:pPr>
            <a:r>
              <a:rPr spc="-30" dirty="0">
                <a:latin typeface="Quicksand" pitchFamily="2" charset="0"/>
              </a:rPr>
              <a:t>Additional</a:t>
            </a:r>
            <a:r>
              <a:rPr spc="-120" dirty="0">
                <a:latin typeface="Quicksand" pitchFamily="2" charset="0"/>
              </a:rPr>
              <a:t> </a:t>
            </a:r>
            <a:r>
              <a:rPr spc="-50" dirty="0">
                <a:latin typeface="Quicksand" pitchFamily="2" charset="0"/>
              </a:rPr>
              <a:t>Information </a:t>
            </a:r>
            <a:r>
              <a:rPr dirty="0">
                <a:latin typeface="Quicksand" pitchFamily="2" charset="0"/>
              </a:rPr>
              <a:t>for</a:t>
            </a:r>
            <a:r>
              <a:rPr spc="110" dirty="0">
                <a:latin typeface="Quicksand" pitchFamily="2" charset="0"/>
              </a:rPr>
              <a:t> </a:t>
            </a:r>
            <a:r>
              <a:rPr spc="-10" dirty="0">
                <a:latin typeface="Quicksand" pitchFamily="2" charset="0"/>
              </a:rPr>
              <a:t>Applicants</a:t>
            </a:r>
          </a:p>
        </p:txBody>
      </p:sp>
      <p:sp>
        <p:nvSpPr>
          <p:cNvPr id="8" name="object 8"/>
          <p:cNvSpPr txBox="1"/>
          <p:nvPr/>
        </p:nvSpPr>
        <p:spPr>
          <a:xfrm>
            <a:off x="349250" y="3110378"/>
            <a:ext cx="4343400" cy="6777496"/>
          </a:xfrm>
          <a:prstGeom prst="rect">
            <a:avLst/>
          </a:prstGeom>
        </p:spPr>
        <p:txBody>
          <a:bodyPr vert="horz" wrap="square" lIns="0" tIns="12700" rIns="0" bIns="0" rtlCol="0">
            <a:spAutoFit/>
          </a:bodyPr>
          <a:lstStyle/>
          <a:p>
            <a:pPr marL="12700">
              <a:lnSpc>
                <a:spcPct val="100000"/>
              </a:lnSpc>
              <a:spcBef>
                <a:spcPts val="100"/>
              </a:spcBef>
            </a:pPr>
            <a:r>
              <a:rPr lang="en-GB" sz="1100" b="1" spc="-40" dirty="0">
                <a:solidFill>
                  <a:srgbClr val="0070C0"/>
                </a:solidFill>
                <a:latin typeface="Quicksand Medium" pitchFamily="2" charset="0"/>
                <a:cs typeface="Tahoma"/>
              </a:rPr>
              <a:t>Terms</a:t>
            </a:r>
            <a:r>
              <a:rPr lang="en-GB" sz="1100" b="1" spc="-10" dirty="0">
                <a:solidFill>
                  <a:srgbClr val="0070C0"/>
                </a:solidFill>
                <a:latin typeface="Quicksand Medium" pitchFamily="2" charset="0"/>
                <a:cs typeface="Tahoma"/>
              </a:rPr>
              <a:t> </a:t>
            </a:r>
            <a:r>
              <a:rPr lang="en-GB" sz="1100" b="1" dirty="0">
                <a:solidFill>
                  <a:srgbClr val="0070C0"/>
                </a:solidFill>
                <a:latin typeface="Quicksand Medium" pitchFamily="2" charset="0"/>
                <a:cs typeface="Tahoma"/>
              </a:rPr>
              <a:t>and</a:t>
            </a:r>
            <a:r>
              <a:rPr lang="en-GB" sz="1100" b="1" spc="-10" dirty="0">
                <a:solidFill>
                  <a:srgbClr val="0070C0"/>
                </a:solidFill>
                <a:latin typeface="Quicksand Medium" pitchFamily="2" charset="0"/>
                <a:cs typeface="Tahoma"/>
              </a:rPr>
              <a:t> </a:t>
            </a:r>
            <a:r>
              <a:rPr lang="en-GB" sz="1100" b="1" spc="-40" dirty="0">
                <a:solidFill>
                  <a:srgbClr val="0070C0"/>
                </a:solidFill>
                <a:latin typeface="Quicksand Medium" pitchFamily="2" charset="0"/>
                <a:cs typeface="Tahoma"/>
              </a:rPr>
              <a:t>Conditions</a:t>
            </a:r>
            <a:r>
              <a:rPr lang="en-GB" sz="1100" b="1" spc="-10" dirty="0">
                <a:solidFill>
                  <a:srgbClr val="0070C0"/>
                </a:solidFill>
                <a:latin typeface="Quicksand Medium" pitchFamily="2" charset="0"/>
                <a:cs typeface="Tahoma"/>
              </a:rPr>
              <a:t> </a:t>
            </a:r>
            <a:r>
              <a:rPr lang="en-GB" sz="1100" b="1" dirty="0">
                <a:solidFill>
                  <a:srgbClr val="0070C0"/>
                </a:solidFill>
                <a:latin typeface="Quicksand Medium" pitchFamily="2" charset="0"/>
                <a:cs typeface="Tahoma"/>
              </a:rPr>
              <a:t>of</a:t>
            </a:r>
            <a:r>
              <a:rPr lang="en-GB" sz="1100" b="1" spc="-10" dirty="0">
                <a:solidFill>
                  <a:srgbClr val="0070C0"/>
                </a:solidFill>
                <a:latin typeface="Quicksand Medium" pitchFamily="2" charset="0"/>
                <a:cs typeface="Tahoma"/>
              </a:rPr>
              <a:t> Employment</a:t>
            </a:r>
            <a:endParaRPr lang="en-GB" sz="1100" dirty="0">
              <a:solidFill>
                <a:srgbClr val="0070C0"/>
              </a:solidFill>
              <a:latin typeface="Quicksand Medium" pitchFamily="2" charset="0"/>
              <a:cs typeface="Tahoma"/>
            </a:endParaRPr>
          </a:p>
          <a:p>
            <a:pPr marL="12700">
              <a:lnSpc>
                <a:spcPct val="100000"/>
              </a:lnSpc>
              <a:spcBef>
                <a:spcPts val="100"/>
              </a:spcBef>
            </a:pPr>
            <a:r>
              <a:rPr lang="en-GB" sz="1100" dirty="0">
                <a:solidFill>
                  <a:schemeClr val="tx1"/>
                </a:solidFill>
                <a:latin typeface="Quicksand Medium" pitchFamily="2" charset="0"/>
                <a:cs typeface="Tahoma"/>
              </a:rPr>
              <a:t>The conditions of service applicable to the post are those determined by the National Joint Council for Local Government Services (the National Agreement) and locally agreed terms and conditions set by Northern Leaders Trust </a:t>
            </a:r>
          </a:p>
          <a:p>
            <a:pPr marL="12700">
              <a:lnSpc>
                <a:spcPct val="100000"/>
              </a:lnSpc>
              <a:spcBef>
                <a:spcPts val="100"/>
              </a:spcBef>
            </a:pPr>
            <a:endParaRPr lang="en-GB" sz="1100" b="1" spc="-10" dirty="0">
              <a:solidFill>
                <a:srgbClr val="212D54"/>
              </a:solidFill>
              <a:latin typeface="Quicksand Medium" pitchFamily="2" charset="0"/>
              <a:cs typeface="Tahoma"/>
            </a:endParaRPr>
          </a:p>
          <a:p>
            <a:pPr marL="12700">
              <a:spcBef>
                <a:spcPts val="100"/>
              </a:spcBef>
            </a:pPr>
            <a:r>
              <a:rPr lang="en-GB" sz="1100" b="1" spc="-10" dirty="0">
                <a:solidFill>
                  <a:srgbClr val="0070C0"/>
                </a:solidFill>
                <a:latin typeface="Quicksand Medium" pitchFamily="2" charset="0"/>
                <a:cs typeface="Tahoma"/>
              </a:rPr>
              <a:t>Working Hours</a:t>
            </a:r>
          </a:p>
          <a:p>
            <a:pPr marL="12700">
              <a:lnSpc>
                <a:spcPct val="100000"/>
              </a:lnSpc>
              <a:spcBef>
                <a:spcPts val="100"/>
              </a:spcBef>
            </a:pPr>
            <a:r>
              <a:rPr lang="en-GB" sz="1100" spc="-10" dirty="0">
                <a:solidFill>
                  <a:schemeClr val="tx1"/>
                </a:solidFill>
                <a:latin typeface="Quicksand Medium" pitchFamily="2" charset="0"/>
                <a:cs typeface="Tahoma"/>
              </a:rPr>
              <a:t>32.5 hours per week. </a:t>
            </a:r>
          </a:p>
          <a:p>
            <a:pPr marL="12700">
              <a:lnSpc>
                <a:spcPct val="100000"/>
              </a:lnSpc>
              <a:spcBef>
                <a:spcPts val="100"/>
              </a:spcBef>
            </a:pPr>
            <a:r>
              <a:rPr lang="en-GB" sz="1100" spc="-10" dirty="0">
                <a:solidFill>
                  <a:schemeClr val="tx1"/>
                </a:solidFill>
                <a:latin typeface="Quicksand Medium" pitchFamily="2" charset="0"/>
                <a:cs typeface="Tahoma"/>
              </a:rPr>
              <a:t>Normal working hours are Monday to Friday 8.20 am to 3.20 pm with a 30 minute unpaid lunch break each day.  </a:t>
            </a:r>
          </a:p>
          <a:p>
            <a:pPr marL="12700">
              <a:lnSpc>
                <a:spcPct val="100000"/>
              </a:lnSpc>
              <a:spcBef>
                <a:spcPts val="100"/>
              </a:spcBef>
            </a:pPr>
            <a:r>
              <a:rPr lang="en-GB" sz="1100" spc="-10" dirty="0">
                <a:solidFill>
                  <a:schemeClr val="tx1"/>
                </a:solidFill>
                <a:latin typeface="Quicksand Medium" pitchFamily="2" charset="0"/>
                <a:cs typeface="Tahoma"/>
              </a:rPr>
              <a:t>The post is term time only which equates to 38 working weeks per year.  In addition, staff will be contracted to work 5 additional training days.</a:t>
            </a:r>
            <a:endParaRPr lang="en-GB" sz="1100" b="1" spc="-10" dirty="0">
              <a:solidFill>
                <a:srgbClr val="0070C0"/>
              </a:solidFill>
              <a:latin typeface="Quicksand Medium" pitchFamily="2" charset="0"/>
              <a:cs typeface="Tahoma"/>
            </a:endParaRPr>
          </a:p>
          <a:p>
            <a:pPr marL="12700">
              <a:lnSpc>
                <a:spcPct val="100000"/>
              </a:lnSpc>
              <a:spcBef>
                <a:spcPts val="100"/>
              </a:spcBef>
            </a:pPr>
            <a:endParaRPr lang="en-GB" sz="1100" b="1" spc="-10" dirty="0">
              <a:solidFill>
                <a:srgbClr val="0070C0"/>
              </a:solidFill>
              <a:latin typeface="Quicksand Medium" pitchFamily="2" charset="0"/>
              <a:cs typeface="Tahoma"/>
            </a:endParaRPr>
          </a:p>
          <a:p>
            <a:pPr marL="12700">
              <a:lnSpc>
                <a:spcPct val="100000"/>
              </a:lnSpc>
              <a:spcBef>
                <a:spcPts val="100"/>
              </a:spcBef>
            </a:pPr>
            <a:r>
              <a:rPr lang="en-GB" sz="1100" b="1" spc="-10" dirty="0">
                <a:solidFill>
                  <a:srgbClr val="0070C0"/>
                </a:solidFill>
                <a:latin typeface="Quicksand Medium" pitchFamily="2" charset="0"/>
                <a:cs typeface="Tahoma"/>
              </a:rPr>
              <a:t>Salary</a:t>
            </a:r>
            <a:endParaRPr lang="en-GB" sz="1100" dirty="0">
              <a:solidFill>
                <a:srgbClr val="0070C0"/>
              </a:solidFill>
              <a:latin typeface="Quicksand Medium" pitchFamily="2" charset="0"/>
              <a:cs typeface="Tahoma"/>
            </a:endParaRPr>
          </a:p>
          <a:p>
            <a:pPr marL="12700" marR="5080" algn="l"/>
            <a:r>
              <a:rPr lang="en-GB" sz="1100" dirty="0">
                <a:solidFill>
                  <a:schemeClr val="tx1"/>
                </a:solidFill>
                <a:latin typeface="Quicksand Medium" pitchFamily="2" charset="0"/>
              </a:rPr>
              <a:t>The grade of the post is N3, equivalent to local government pay spine points 4-5, with current corresponding full-time salary of £24,404 pa to £24,790 pa.  The actual salary for this post, based on 32.5 hours per week including annual leave entitlement as outlined above and 5 additional days is as follows:-</a:t>
            </a:r>
          </a:p>
          <a:p>
            <a:pPr marL="12700" marR="5080" algn="l"/>
            <a:endParaRPr lang="en-GB" sz="1100" dirty="0">
              <a:solidFill>
                <a:schemeClr val="tx1"/>
              </a:solidFill>
              <a:latin typeface="Quicksand Medium" pitchFamily="2" charset="0"/>
            </a:endParaRPr>
          </a:p>
          <a:p>
            <a:pPr marL="12700" marR="5080" algn="l"/>
            <a:r>
              <a:rPr lang="en-GB" sz="1100" dirty="0">
                <a:solidFill>
                  <a:schemeClr val="tx1"/>
                </a:solidFill>
                <a:latin typeface="Quicksand Medium" pitchFamily="2" charset="0"/>
              </a:rPr>
              <a:t>Less than 5 years’ continuous local government service: </a:t>
            </a:r>
          </a:p>
          <a:p>
            <a:pPr marL="12700" marR="5080" algn="l"/>
            <a:r>
              <a:rPr lang="en-GB" sz="1100" dirty="0">
                <a:solidFill>
                  <a:schemeClr val="tx1"/>
                </a:solidFill>
                <a:latin typeface="Quicksand Medium" pitchFamily="2" charset="0"/>
              </a:rPr>
              <a:t>£18,406 to £18,697 pa </a:t>
            </a:r>
          </a:p>
          <a:p>
            <a:pPr marL="12700" marR="5080" algn="l"/>
            <a:endParaRPr lang="en-GB" sz="1100" dirty="0">
              <a:solidFill>
                <a:schemeClr val="tx1"/>
              </a:solidFill>
              <a:latin typeface="Quicksand Medium" pitchFamily="2" charset="0"/>
            </a:endParaRPr>
          </a:p>
          <a:p>
            <a:pPr marL="12700" marR="5080" algn="l"/>
            <a:r>
              <a:rPr lang="en-GB" sz="1100" dirty="0">
                <a:solidFill>
                  <a:schemeClr val="tx1"/>
                </a:solidFill>
                <a:latin typeface="Quicksand Medium" pitchFamily="2" charset="0"/>
              </a:rPr>
              <a:t>5 or more years’ continuous local government service: </a:t>
            </a:r>
          </a:p>
          <a:p>
            <a:pPr marL="12700" marR="5080" algn="l"/>
            <a:r>
              <a:rPr lang="en-GB" sz="1100" dirty="0">
                <a:solidFill>
                  <a:schemeClr val="tx1"/>
                </a:solidFill>
                <a:latin typeface="Quicksand Medium" pitchFamily="2" charset="0"/>
              </a:rPr>
              <a:t>£18,736 to £19,032 pa</a:t>
            </a:r>
          </a:p>
          <a:p>
            <a:endParaRPr lang="en-GB" sz="1100" b="1" spc="-40" dirty="0">
              <a:solidFill>
                <a:srgbClr val="0070C0"/>
              </a:solidFill>
              <a:latin typeface="Quicksand Medium" pitchFamily="2" charset="0"/>
              <a:cs typeface="Tahoma"/>
            </a:endParaRPr>
          </a:p>
          <a:p>
            <a:pPr marL="0" marR="0" lvl="0" indent="0" defTabSz="914400" eaLnBrk="1" fontAlgn="auto" latinLnBrk="0" hangingPunct="1">
              <a:lnSpc>
                <a:spcPct val="100000"/>
              </a:lnSpc>
              <a:spcBef>
                <a:spcPts val="0"/>
              </a:spcBef>
              <a:spcAft>
                <a:spcPts val="0"/>
              </a:spcAft>
              <a:buClrTx/>
              <a:buSzTx/>
              <a:buFontTx/>
              <a:buNone/>
              <a:tabLst/>
              <a:defRPr/>
            </a:pPr>
            <a:r>
              <a:rPr lang="en-GB" sz="1100" b="1" dirty="0">
                <a:solidFill>
                  <a:srgbClr val="0070C0"/>
                </a:solidFill>
                <a:latin typeface="Quicksand Medium" pitchFamily="2" charset="0"/>
              </a:rPr>
              <a:t>Employment Status </a:t>
            </a:r>
            <a:endParaRPr lang="en-GB" sz="1100" dirty="0">
              <a:solidFill>
                <a:srgbClr val="0070C0"/>
              </a:solidFill>
              <a:latin typeface="Quicksand Medium" pitchFamily="2" charset="0"/>
            </a:endParaRPr>
          </a:p>
          <a:p>
            <a:pPr marL="12700">
              <a:lnSpc>
                <a:spcPct val="100000"/>
              </a:lnSpc>
              <a:spcBef>
                <a:spcPts val="100"/>
              </a:spcBef>
            </a:pPr>
            <a:r>
              <a:rPr lang="en-GB" sz="1100" dirty="0">
                <a:solidFill>
                  <a:schemeClr val="tx1"/>
                </a:solidFill>
                <a:latin typeface="Quicksand Medium" pitchFamily="2" charset="0"/>
              </a:rPr>
              <a:t>This is a permanent post. </a:t>
            </a:r>
          </a:p>
          <a:p>
            <a:pPr marL="12700">
              <a:lnSpc>
                <a:spcPct val="100000"/>
              </a:lnSpc>
              <a:spcBef>
                <a:spcPts val="100"/>
              </a:spcBef>
            </a:pPr>
            <a:endParaRPr lang="en-GB" sz="1100" b="1" spc="-45" dirty="0">
              <a:solidFill>
                <a:srgbClr val="002060"/>
              </a:solidFill>
              <a:latin typeface="Quicksand Medium" pitchFamily="2" charset="0"/>
              <a:cs typeface="Tahoma"/>
            </a:endParaRPr>
          </a:p>
          <a:p>
            <a:pPr marL="12700">
              <a:lnSpc>
                <a:spcPct val="100000"/>
              </a:lnSpc>
              <a:spcBef>
                <a:spcPts val="100"/>
              </a:spcBef>
            </a:pPr>
            <a:r>
              <a:rPr lang="en-GB" sz="1100" b="1" spc="-45" dirty="0">
                <a:solidFill>
                  <a:srgbClr val="0070C0"/>
                </a:solidFill>
                <a:latin typeface="Quicksand Medium" pitchFamily="2" charset="0"/>
                <a:cs typeface="Tahoma"/>
              </a:rPr>
              <a:t>Pension</a:t>
            </a:r>
            <a:r>
              <a:rPr lang="en-GB" sz="1100" b="1" spc="-30" dirty="0">
                <a:solidFill>
                  <a:srgbClr val="0070C0"/>
                </a:solidFill>
                <a:latin typeface="Quicksand Medium" pitchFamily="2" charset="0"/>
                <a:cs typeface="Tahoma"/>
              </a:rPr>
              <a:t> </a:t>
            </a:r>
            <a:r>
              <a:rPr lang="en-GB" sz="1100" b="1" spc="-10" dirty="0">
                <a:solidFill>
                  <a:srgbClr val="0070C0"/>
                </a:solidFill>
                <a:latin typeface="Quicksand Medium" pitchFamily="2" charset="0"/>
                <a:cs typeface="Tahoma"/>
              </a:rPr>
              <a:t>Scheme</a:t>
            </a:r>
            <a:endParaRPr lang="en-GB" sz="1100" dirty="0">
              <a:solidFill>
                <a:srgbClr val="0070C0"/>
              </a:solidFill>
              <a:latin typeface="Quicksand Medium" pitchFamily="2" charset="0"/>
              <a:cs typeface="Tahoma"/>
            </a:endParaRPr>
          </a:p>
          <a:p>
            <a:pPr marL="12700" marR="5080">
              <a:lnSpc>
                <a:spcPct val="120400"/>
              </a:lnSpc>
              <a:spcBef>
                <a:spcPts val="505"/>
              </a:spcBef>
            </a:pPr>
            <a:r>
              <a:rPr lang="en-GB" sz="1100" dirty="0">
                <a:solidFill>
                  <a:schemeClr val="tx1"/>
                </a:solidFill>
                <a:latin typeface="Quicksand Medium" pitchFamily="2" charset="0"/>
                <a:cs typeface="Tahoma"/>
              </a:rPr>
              <a:t>On appointment, new associate staff will be automatically joined into the Local Government Pension Scheme (unless they choose to opt out).  Further information can be found at www.twpf.info. </a:t>
            </a:r>
            <a:endParaRPr lang="en-GB" sz="1100" dirty="0">
              <a:solidFill>
                <a:srgbClr val="212D54"/>
              </a:solidFill>
              <a:latin typeface="Quicksand Medium" pitchFamily="2" charset="0"/>
              <a:cs typeface="Tahoma"/>
            </a:endParaRPr>
          </a:p>
          <a:p>
            <a:pPr algn="l">
              <a:lnSpc>
                <a:spcPct val="115000"/>
              </a:lnSpc>
              <a:spcAft>
                <a:spcPts val="0"/>
              </a:spcAft>
              <a:tabLst>
                <a:tab pos="5941060" algn="l"/>
              </a:tabLst>
            </a:pP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sz="1100" dirty="0">
              <a:latin typeface="Quicksand Medium"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1100" dirty="0">
              <a:latin typeface="Quicksand Medium"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ndParaRPr>
          </a:p>
        </p:txBody>
      </p:sp>
      <p:sp>
        <p:nvSpPr>
          <p:cNvPr id="12" name="object 12"/>
          <p:cNvSpPr txBox="1"/>
          <p:nvPr/>
        </p:nvSpPr>
        <p:spPr>
          <a:xfrm>
            <a:off x="4920000" y="3188604"/>
            <a:ext cx="2071350" cy="2382704"/>
          </a:xfrm>
          <a:prstGeom prst="rect">
            <a:avLst/>
          </a:prstGeom>
        </p:spPr>
        <p:txBody>
          <a:bodyPr vert="horz" wrap="square" lIns="0" tIns="12700" rIns="0" bIns="0" rtlCol="0">
            <a:spAutoFit/>
          </a:bodyPr>
          <a:lstStyle/>
          <a:p>
            <a:pPr marL="12700"/>
            <a:r>
              <a:rPr sz="1100" b="1" spc="-10" dirty="0">
                <a:solidFill>
                  <a:srgbClr val="26B293"/>
                </a:solidFill>
                <a:latin typeface="Quicksand Medium" pitchFamily="2" charset="0"/>
                <a:cs typeface="Tahoma"/>
              </a:rPr>
              <a:t>Safeguarding</a:t>
            </a:r>
            <a:endParaRPr sz="1100" dirty="0">
              <a:latin typeface="Quicksand Medium" pitchFamily="2" charset="0"/>
              <a:cs typeface="Tahoma"/>
            </a:endParaRPr>
          </a:p>
          <a:p>
            <a:pPr marL="12700" marR="159385"/>
            <a:r>
              <a:rPr sz="1100" dirty="0">
                <a:solidFill>
                  <a:srgbClr val="212D54"/>
                </a:solidFill>
                <a:latin typeface="Quicksand Medium" pitchFamily="2" charset="0"/>
                <a:cs typeface="Tahoma"/>
              </a:rPr>
              <a:t>Northern</a:t>
            </a:r>
            <a:r>
              <a:rPr sz="1100" spc="114" dirty="0">
                <a:solidFill>
                  <a:srgbClr val="212D54"/>
                </a:solidFill>
                <a:latin typeface="Quicksand Medium" pitchFamily="2" charset="0"/>
                <a:cs typeface="Tahoma"/>
              </a:rPr>
              <a:t> </a:t>
            </a:r>
            <a:r>
              <a:rPr sz="1100" dirty="0">
                <a:solidFill>
                  <a:srgbClr val="212D54"/>
                </a:solidFill>
                <a:latin typeface="Quicksand Medium" pitchFamily="2" charset="0"/>
                <a:cs typeface="Tahoma"/>
              </a:rPr>
              <a:t>Leaders</a:t>
            </a:r>
            <a:r>
              <a:rPr sz="1100" spc="12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Trust</a:t>
            </a:r>
            <a:r>
              <a:rPr sz="1100" spc="120" dirty="0">
                <a:solidFill>
                  <a:srgbClr val="212D54"/>
                </a:solidFill>
                <a:latin typeface="Quicksand Medium" pitchFamily="2" charset="0"/>
                <a:cs typeface="Tahoma"/>
              </a:rPr>
              <a:t> </a:t>
            </a:r>
            <a:r>
              <a:rPr sz="1100" spc="-25" dirty="0">
                <a:solidFill>
                  <a:srgbClr val="212D54"/>
                </a:solidFill>
                <a:latin typeface="Quicksand Medium" pitchFamily="2" charset="0"/>
                <a:cs typeface="Tahoma"/>
              </a:rPr>
              <a:t>is </a:t>
            </a:r>
            <a:r>
              <a:rPr sz="1100" dirty="0">
                <a:solidFill>
                  <a:srgbClr val="212D54"/>
                </a:solidFill>
                <a:latin typeface="Quicksand Medium" pitchFamily="2" charset="0"/>
                <a:cs typeface="Tahoma"/>
              </a:rPr>
              <a:t>committed</a:t>
            </a:r>
            <a:r>
              <a:rPr sz="1100" spc="1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1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safeguarding</a:t>
            </a:r>
            <a:r>
              <a:rPr sz="1100" spc="200" dirty="0">
                <a:solidFill>
                  <a:srgbClr val="212D54"/>
                </a:solidFill>
                <a:latin typeface="Quicksand Medium" pitchFamily="2" charset="0"/>
                <a:cs typeface="Tahoma"/>
              </a:rPr>
              <a:t> </a:t>
            </a:r>
            <a:r>
              <a:rPr sz="1100" spc="-25" dirty="0">
                <a:solidFill>
                  <a:srgbClr val="212D54"/>
                </a:solidFill>
                <a:latin typeface="Quicksand Medium" pitchFamily="2" charset="0"/>
                <a:cs typeface="Tahoma"/>
              </a:rPr>
              <a:t>and </a:t>
            </a:r>
            <a:r>
              <a:rPr sz="1100" dirty="0">
                <a:solidFill>
                  <a:srgbClr val="212D54"/>
                </a:solidFill>
                <a:latin typeface="Quicksand Medium" pitchFamily="2" charset="0"/>
                <a:cs typeface="Tahoma"/>
              </a:rPr>
              <a:t>promoting</a:t>
            </a:r>
            <a:r>
              <a:rPr sz="1100" spc="10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the</a:t>
            </a:r>
            <a:r>
              <a:rPr sz="1100" spc="10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welfare</a:t>
            </a:r>
            <a:r>
              <a:rPr sz="1100" spc="10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of</a:t>
            </a:r>
            <a:r>
              <a:rPr sz="1100" spc="10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children </a:t>
            </a:r>
            <a:r>
              <a:rPr sz="1100" dirty="0">
                <a:solidFill>
                  <a:srgbClr val="212D54"/>
                </a:solidFill>
                <a:latin typeface="Quicksand Medium" pitchFamily="2" charset="0"/>
                <a:cs typeface="Tahoma"/>
              </a:rPr>
              <a:t>and</a:t>
            </a:r>
            <a:r>
              <a:rPr sz="1100" spc="12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young</a:t>
            </a:r>
            <a:r>
              <a:rPr sz="1100" spc="12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people</a:t>
            </a:r>
            <a:r>
              <a:rPr sz="1100" spc="12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and</a:t>
            </a:r>
            <a:r>
              <a:rPr sz="1100" spc="12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expects</a:t>
            </a:r>
            <a:r>
              <a:rPr sz="1100" spc="50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all</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staff</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and</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volunteers</a:t>
            </a:r>
            <a:r>
              <a:rPr sz="1100" spc="8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80"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share </a:t>
            </a:r>
            <a:r>
              <a:rPr sz="1100" dirty="0">
                <a:solidFill>
                  <a:srgbClr val="212D54"/>
                </a:solidFill>
                <a:latin typeface="Quicksand Medium" pitchFamily="2" charset="0"/>
                <a:cs typeface="Tahoma"/>
              </a:rPr>
              <a:t>this</a:t>
            </a:r>
            <a:r>
              <a:rPr sz="1100" spc="5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commitment.</a:t>
            </a:r>
            <a:r>
              <a:rPr sz="1100" spc="6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We</a:t>
            </a:r>
            <a:r>
              <a:rPr sz="1100" spc="6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are</a:t>
            </a:r>
            <a:r>
              <a:rPr sz="1100" spc="60" dirty="0">
                <a:solidFill>
                  <a:srgbClr val="212D54"/>
                </a:solidFill>
                <a:latin typeface="Quicksand Medium" pitchFamily="2" charset="0"/>
                <a:cs typeface="Tahoma"/>
              </a:rPr>
              <a:t> </a:t>
            </a:r>
            <a:r>
              <a:rPr sz="1100" spc="-20" dirty="0">
                <a:solidFill>
                  <a:srgbClr val="212D54"/>
                </a:solidFill>
                <a:latin typeface="Quicksand Medium" pitchFamily="2" charset="0"/>
                <a:cs typeface="Tahoma"/>
              </a:rPr>
              <a:t>fully </a:t>
            </a:r>
            <a:r>
              <a:rPr sz="1100" dirty="0">
                <a:solidFill>
                  <a:srgbClr val="212D54"/>
                </a:solidFill>
                <a:latin typeface="Quicksand Medium" pitchFamily="2" charset="0"/>
                <a:cs typeface="Tahoma"/>
              </a:rPr>
              <a:t>committed</a:t>
            </a:r>
            <a:r>
              <a:rPr sz="1100" spc="13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13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ensuring</a:t>
            </a:r>
            <a:r>
              <a:rPr sz="1100" spc="135" dirty="0">
                <a:solidFill>
                  <a:srgbClr val="212D54"/>
                </a:solidFill>
                <a:latin typeface="Quicksand Medium" pitchFamily="2" charset="0"/>
                <a:cs typeface="Tahoma"/>
              </a:rPr>
              <a:t> </a:t>
            </a:r>
            <a:r>
              <a:rPr sz="1100" spc="-20" dirty="0">
                <a:solidFill>
                  <a:srgbClr val="212D54"/>
                </a:solidFill>
                <a:latin typeface="Quicksand Medium" pitchFamily="2" charset="0"/>
                <a:cs typeface="Tahoma"/>
              </a:rPr>
              <a:t>that </a:t>
            </a:r>
            <a:r>
              <a:rPr sz="1100" dirty="0">
                <a:solidFill>
                  <a:srgbClr val="212D54"/>
                </a:solidFill>
                <a:latin typeface="Quicksand Medium" pitchFamily="2" charset="0"/>
                <a:cs typeface="Tahoma"/>
              </a:rPr>
              <a:t>consistent</a:t>
            </a:r>
            <a:r>
              <a:rPr sz="1100" spc="16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effective</a:t>
            </a:r>
            <a:r>
              <a:rPr sz="1100" spc="16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safeguarding</a:t>
            </a:r>
            <a:endParaRPr sz="1100" dirty="0">
              <a:latin typeface="Quicksand Medium" pitchFamily="2" charset="0"/>
              <a:cs typeface="Tahoma"/>
            </a:endParaRPr>
          </a:p>
          <a:p>
            <a:pPr marL="12700" marR="5080"/>
            <a:r>
              <a:rPr sz="1100" dirty="0">
                <a:solidFill>
                  <a:srgbClr val="212D54"/>
                </a:solidFill>
                <a:latin typeface="Quicksand Medium" pitchFamily="2" charset="0"/>
                <a:cs typeface="Tahoma"/>
              </a:rPr>
              <a:t>procedures</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are</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in</a:t>
            </a:r>
            <a:r>
              <a:rPr sz="1100" spc="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place</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90"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support </a:t>
            </a:r>
            <a:r>
              <a:rPr sz="1100" dirty="0">
                <a:solidFill>
                  <a:srgbClr val="212D54"/>
                </a:solidFill>
                <a:latin typeface="Quicksand Medium" pitchFamily="2" charset="0"/>
                <a:cs typeface="Tahoma"/>
              </a:rPr>
              <a:t>families,</a:t>
            </a:r>
            <a:r>
              <a:rPr sz="1100" spc="7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children</a:t>
            </a:r>
            <a:r>
              <a:rPr sz="1100" spc="7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and</a:t>
            </a:r>
            <a:r>
              <a:rPr sz="1100" spc="7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staff</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at</a:t>
            </a:r>
            <a:r>
              <a:rPr sz="1100" spc="7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school.</a:t>
            </a:r>
            <a:endParaRPr sz="1100" dirty="0">
              <a:latin typeface="Quicksand Medium" pitchFamily="2" charset="0"/>
              <a:cs typeface="Tahoma"/>
            </a:endParaRPr>
          </a:p>
        </p:txBody>
      </p:sp>
      <p:sp>
        <p:nvSpPr>
          <p:cNvPr id="13" name="object 13"/>
          <p:cNvSpPr txBox="1"/>
          <p:nvPr/>
        </p:nvSpPr>
        <p:spPr>
          <a:xfrm>
            <a:off x="4942225" y="6032500"/>
            <a:ext cx="1903095" cy="4310411"/>
          </a:xfrm>
          <a:prstGeom prst="rect">
            <a:avLst/>
          </a:prstGeom>
        </p:spPr>
        <p:txBody>
          <a:bodyPr vert="horz" wrap="square" lIns="0" tIns="33020" rIns="0" bIns="0" rtlCol="0">
            <a:spAutoFit/>
          </a:bodyPr>
          <a:lstStyle/>
          <a:p>
            <a:pPr marL="12700"/>
            <a:r>
              <a:rPr lang="en-GB" sz="1100" b="1" spc="-10" dirty="0">
                <a:solidFill>
                  <a:srgbClr val="26B293"/>
                </a:solidFill>
                <a:latin typeface="Quicksand Medium" pitchFamily="2" charset="0"/>
                <a:cs typeface="Tahoma"/>
              </a:rPr>
              <a:t>Rehabilitation of Offenders</a:t>
            </a:r>
            <a:endParaRPr lang="en-GB" sz="1100" dirty="0">
              <a:latin typeface="Quicksand Medium" pitchFamily="2" charset="0"/>
              <a:cs typeface="Tahoma"/>
            </a:endParaRPr>
          </a:p>
          <a:p>
            <a:pPr marL="12700" marR="5080" algn="l"/>
            <a:r>
              <a:rPr lang="en-GB" sz="1100" spc="-55" dirty="0">
                <a:solidFill>
                  <a:srgbClr val="212D54"/>
                </a:solidFill>
                <a:latin typeface="Quicksand Medium" pitchFamily="2" charset="0"/>
                <a:cs typeface="Tahoma"/>
              </a:rPr>
              <a:t>All</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posts</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involving</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direct</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contact</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with</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vulnerable</a:t>
            </a:r>
            <a:r>
              <a:rPr lang="en-GB" sz="1100" spc="90" dirty="0">
                <a:solidFill>
                  <a:srgbClr val="212D54"/>
                </a:solidFill>
                <a:latin typeface="Quicksand Medium" pitchFamily="2" charset="0"/>
                <a:cs typeface="Tahoma"/>
              </a:rPr>
              <a:t> </a:t>
            </a:r>
            <a:r>
              <a:rPr lang="en-GB" sz="1100" spc="-10" dirty="0">
                <a:solidFill>
                  <a:srgbClr val="212D54"/>
                </a:solidFill>
                <a:latin typeface="Quicksand Medium" pitchFamily="2" charset="0"/>
                <a:cs typeface="Tahoma"/>
              </a:rPr>
              <a:t>children </a:t>
            </a:r>
            <a:r>
              <a:rPr lang="en-GB" sz="1100" dirty="0">
                <a:solidFill>
                  <a:srgbClr val="212D54"/>
                </a:solidFill>
                <a:latin typeface="Quicksand Medium" pitchFamily="2" charset="0"/>
                <a:cs typeface="Tahoma"/>
              </a:rPr>
              <a:t>are</a:t>
            </a:r>
            <a:r>
              <a:rPr lang="en-GB" sz="1100" spc="10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exempt</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from</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a:t>
            </a:r>
            <a:r>
              <a:rPr lang="en-GB" sz="1100" spc="10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Rehabilitation</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Offenders</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Act</a:t>
            </a:r>
            <a:r>
              <a:rPr lang="en-GB" sz="1100" spc="100" dirty="0">
                <a:solidFill>
                  <a:srgbClr val="212D54"/>
                </a:solidFill>
                <a:latin typeface="Quicksand Medium" pitchFamily="2" charset="0"/>
                <a:cs typeface="Tahoma"/>
              </a:rPr>
              <a:t> </a:t>
            </a:r>
            <a:r>
              <a:rPr lang="en-GB" sz="1100" spc="-50" dirty="0">
                <a:solidFill>
                  <a:srgbClr val="212D54"/>
                </a:solidFill>
                <a:latin typeface="Quicksand Medium" pitchFamily="2" charset="0"/>
                <a:cs typeface="Tahoma"/>
              </a:rPr>
              <a:t>1974. </a:t>
            </a:r>
            <a:r>
              <a:rPr lang="en-GB" sz="1100" dirty="0">
                <a:solidFill>
                  <a:srgbClr val="212D54"/>
                </a:solidFill>
                <a:latin typeface="Quicksand Medium" pitchFamily="2" charset="0"/>
                <a:cs typeface="Tahoma"/>
              </a:rPr>
              <a:t>The</a:t>
            </a:r>
            <a:r>
              <a:rPr lang="en-GB" sz="1100" spc="6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amendments</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to</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Exceptions</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Order</a:t>
            </a:r>
            <a:r>
              <a:rPr lang="en-GB" sz="1100" spc="70" dirty="0">
                <a:solidFill>
                  <a:srgbClr val="212D54"/>
                </a:solidFill>
                <a:latin typeface="Quicksand Medium" pitchFamily="2" charset="0"/>
                <a:cs typeface="Tahoma"/>
              </a:rPr>
              <a:t> </a:t>
            </a:r>
            <a:r>
              <a:rPr lang="en-GB" sz="1100" spc="-65" dirty="0">
                <a:solidFill>
                  <a:srgbClr val="212D54"/>
                </a:solidFill>
                <a:latin typeface="Quicksand Medium" pitchFamily="2" charset="0"/>
                <a:cs typeface="Tahoma"/>
              </a:rPr>
              <a:t>1975</a:t>
            </a:r>
            <a:r>
              <a:rPr lang="en-GB" sz="1100" spc="70" dirty="0">
                <a:solidFill>
                  <a:srgbClr val="212D54"/>
                </a:solidFill>
                <a:latin typeface="Quicksand Medium" pitchFamily="2" charset="0"/>
                <a:cs typeface="Tahoma"/>
              </a:rPr>
              <a:t> </a:t>
            </a:r>
            <a:r>
              <a:rPr lang="en-GB" sz="1100" spc="-30" dirty="0">
                <a:solidFill>
                  <a:srgbClr val="212D54"/>
                </a:solidFill>
                <a:latin typeface="Quicksand Medium" pitchFamily="2" charset="0"/>
                <a:cs typeface="Tahoma"/>
              </a:rPr>
              <a:t>(2013</a:t>
            </a:r>
            <a:r>
              <a:rPr lang="en-GB" sz="1100" spc="75" dirty="0">
                <a:solidFill>
                  <a:srgbClr val="212D54"/>
                </a:solidFill>
                <a:latin typeface="Quicksand Medium" pitchFamily="2" charset="0"/>
                <a:cs typeface="Tahoma"/>
              </a:rPr>
              <a:t> </a:t>
            </a:r>
            <a:r>
              <a:rPr lang="en-GB" sz="1100" spc="-25" dirty="0">
                <a:solidFill>
                  <a:srgbClr val="212D54"/>
                </a:solidFill>
                <a:latin typeface="Quicksand Medium" pitchFamily="2" charset="0"/>
                <a:cs typeface="Tahoma"/>
              </a:rPr>
              <a:t>and</a:t>
            </a:r>
            <a:r>
              <a:rPr lang="en-GB" sz="1100" spc="-25" dirty="0">
                <a:latin typeface="Quicksand Medium" pitchFamily="2" charset="0"/>
                <a:cs typeface="Tahoma"/>
              </a:rPr>
              <a:t> </a:t>
            </a:r>
            <a:r>
              <a:rPr lang="en-GB" sz="1100" dirty="0">
                <a:solidFill>
                  <a:srgbClr val="212D54"/>
                </a:solidFill>
                <a:latin typeface="Quicksand Medium" pitchFamily="2" charset="0"/>
                <a:cs typeface="Tahoma"/>
              </a:rPr>
              <a:t>2020)</a:t>
            </a:r>
            <a:r>
              <a:rPr lang="en-GB" sz="1100" spc="11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provide</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that</a:t>
            </a:r>
            <a:r>
              <a:rPr lang="en-GB" sz="1100" spc="11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certain</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spent</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convictions</a:t>
            </a:r>
            <a:r>
              <a:rPr lang="en-GB" sz="1100" spc="11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and</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cautions</a:t>
            </a:r>
            <a:r>
              <a:rPr lang="en-GB" sz="1100" spc="114" dirty="0">
                <a:solidFill>
                  <a:srgbClr val="212D54"/>
                </a:solidFill>
                <a:latin typeface="Quicksand Medium" pitchFamily="2" charset="0"/>
                <a:cs typeface="Tahoma"/>
              </a:rPr>
              <a:t> </a:t>
            </a:r>
            <a:r>
              <a:rPr lang="en-GB" sz="1100" spc="-25" dirty="0">
                <a:solidFill>
                  <a:srgbClr val="212D54"/>
                </a:solidFill>
                <a:latin typeface="Quicksand Medium" pitchFamily="2" charset="0"/>
                <a:cs typeface="Tahoma"/>
              </a:rPr>
              <a:t>are </a:t>
            </a:r>
            <a:r>
              <a:rPr lang="en-GB" sz="1100" dirty="0">
                <a:solidFill>
                  <a:srgbClr val="212D54"/>
                </a:solidFill>
                <a:latin typeface="Quicksand Medium" pitchFamily="2" charset="0"/>
                <a:cs typeface="Tahoma"/>
              </a:rPr>
              <a:t>‘protected’.</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These</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are</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not</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subject</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to</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disclosure</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to</a:t>
            </a:r>
            <a:r>
              <a:rPr lang="en-GB" sz="1100" spc="65" dirty="0">
                <a:solidFill>
                  <a:srgbClr val="212D54"/>
                </a:solidFill>
                <a:latin typeface="Quicksand Medium" pitchFamily="2" charset="0"/>
                <a:cs typeface="Tahoma"/>
              </a:rPr>
              <a:t> </a:t>
            </a:r>
            <a:r>
              <a:rPr lang="en-GB" sz="1100" spc="-10" dirty="0">
                <a:solidFill>
                  <a:srgbClr val="212D54"/>
                </a:solidFill>
                <a:latin typeface="Quicksand Medium" pitchFamily="2" charset="0"/>
                <a:cs typeface="Tahoma"/>
              </a:rPr>
              <a:t>employers </a:t>
            </a:r>
            <a:r>
              <a:rPr lang="en-GB" sz="1100" dirty="0">
                <a:solidFill>
                  <a:srgbClr val="212D54"/>
                </a:solidFill>
                <a:latin typeface="Quicksand Medium" pitchFamily="2" charset="0"/>
                <a:cs typeface="Tahoma"/>
              </a:rPr>
              <a:t>and</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cannot</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be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taken</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into</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account.</a:t>
            </a:r>
            <a:r>
              <a:rPr lang="en-GB" sz="1100" spc="459"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Guidance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and</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criteria</a:t>
            </a:r>
            <a:r>
              <a:rPr lang="en-GB" sz="1100" spc="90" dirty="0">
                <a:solidFill>
                  <a:srgbClr val="212D54"/>
                </a:solidFill>
                <a:latin typeface="Quicksand Medium" pitchFamily="2" charset="0"/>
                <a:cs typeface="Tahoma"/>
              </a:rPr>
              <a:t> </a:t>
            </a:r>
            <a:r>
              <a:rPr lang="en-GB" sz="1100" spc="-25" dirty="0">
                <a:solidFill>
                  <a:srgbClr val="212D54"/>
                </a:solidFill>
                <a:latin typeface="Quicksand Medium" pitchFamily="2" charset="0"/>
                <a:cs typeface="Tahoma"/>
              </a:rPr>
              <a:t>on </a:t>
            </a:r>
            <a:r>
              <a:rPr lang="en-GB" sz="1100" dirty="0">
                <a:solidFill>
                  <a:srgbClr val="212D54"/>
                </a:solidFill>
                <a:latin typeface="Quicksand Medium" pitchFamily="2" charset="0"/>
                <a:cs typeface="Tahoma"/>
              </a:rPr>
              <a:t>the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filtering</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these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cautions</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and</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convictions</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can</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be</a:t>
            </a:r>
            <a:r>
              <a:rPr lang="en-GB" sz="1100" spc="85" dirty="0">
                <a:solidFill>
                  <a:srgbClr val="212D54"/>
                </a:solidFill>
                <a:latin typeface="Quicksand Medium" pitchFamily="2" charset="0"/>
                <a:cs typeface="Tahoma"/>
              </a:rPr>
              <a:t> </a:t>
            </a:r>
            <a:r>
              <a:rPr lang="en-GB" sz="1100" spc="-10" dirty="0">
                <a:solidFill>
                  <a:srgbClr val="212D54"/>
                </a:solidFill>
                <a:latin typeface="Quicksand Medium" pitchFamily="2" charset="0"/>
                <a:cs typeface="Tahoma"/>
              </a:rPr>
              <a:t>found</a:t>
            </a:r>
            <a:r>
              <a:rPr lang="en-GB" sz="1100" spc="50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on</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Ministry</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Justice</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website</a:t>
            </a:r>
            <a:r>
              <a:rPr lang="en-GB" sz="1100" spc="75" dirty="0">
                <a:solidFill>
                  <a:srgbClr val="212D54"/>
                </a:solidFill>
                <a:latin typeface="Quicksand Medium" pitchFamily="2" charset="0"/>
                <a:cs typeface="Tahoma"/>
              </a:rPr>
              <a:t> </a:t>
            </a:r>
            <a:r>
              <a:rPr lang="en-GB" sz="1100" b="1" spc="-40" dirty="0">
                <a:solidFill>
                  <a:srgbClr val="212D54"/>
                </a:solidFill>
                <a:latin typeface="Quicksand Medium" pitchFamily="2" charset="0"/>
                <a:cs typeface="Tahoma"/>
                <a:hlinkClick r:id="rId3"/>
              </a:rPr>
              <a:t>www.gov.uk/government/</a:t>
            </a:r>
            <a:r>
              <a:rPr lang="en-GB" sz="1100" b="1" spc="-40" dirty="0">
                <a:solidFill>
                  <a:srgbClr val="212D54"/>
                </a:solidFill>
                <a:latin typeface="Quicksand Medium" pitchFamily="2" charset="0"/>
                <a:cs typeface="Tahoma"/>
              </a:rPr>
              <a:t> </a:t>
            </a:r>
            <a:r>
              <a:rPr lang="en-GB" sz="1100" b="1" spc="-40" dirty="0">
                <a:solidFill>
                  <a:srgbClr val="212D54"/>
                </a:solidFill>
                <a:latin typeface="Quicksand Medium" pitchFamily="2" charset="0"/>
                <a:cs typeface="Tahoma"/>
                <a:hlinkClick r:id="rId3"/>
              </a:rPr>
              <a:t>publications/new-guidance-on-</a:t>
            </a:r>
            <a:r>
              <a:rPr lang="en-GB" sz="1100" b="1" spc="-35" dirty="0">
                <a:solidFill>
                  <a:srgbClr val="212D54"/>
                </a:solidFill>
                <a:latin typeface="Quicksand Medium" pitchFamily="2" charset="0"/>
                <a:cs typeface="Tahoma"/>
                <a:hlinkClick r:id="rId3"/>
              </a:rPr>
              <a:t>the-rehabilitation-</a:t>
            </a:r>
            <a:r>
              <a:rPr lang="en-GB" sz="1100" b="1" spc="-25" dirty="0">
                <a:solidFill>
                  <a:srgbClr val="212D54"/>
                </a:solidFill>
                <a:latin typeface="Quicksand Medium" pitchFamily="2" charset="0"/>
                <a:cs typeface="Tahoma"/>
                <a:hlinkClick r:id="rId3"/>
              </a:rPr>
              <a:t>of-</a:t>
            </a:r>
            <a:r>
              <a:rPr lang="en-GB" sz="1100" b="1" spc="-25" dirty="0">
                <a:solidFill>
                  <a:srgbClr val="212D54"/>
                </a:solidFill>
                <a:latin typeface="Quicksand Medium" pitchFamily="2" charset="0"/>
                <a:cs typeface="Tahoma"/>
              </a:rPr>
              <a:t> </a:t>
            </a:r>
            <a:r>
              <a:rPr lang="en-GB" sz="1100" b="1" spc="-20" dirty="0">
                <a:solidFill>
                  <a:srgbClr val="212D54"/>
                </a:solidFill>
                <a:latin typeface="Quicksand Medium" pitchFamily="2" charset="0"/>
                <a:cs typeface="Tahoma"/>
                <a:hlinkClick r:id="rId3"/>
              </a:rPr>
              <a:t>offenders-</a:t>
            </a:r>
            <a:r>
              <a:rPr lang="en-GB" sz="1100" b="1" spc="-30" dirty="0">
                <a:solidFill>
                  <a:srgbClr val="212D54"/>
                </a:solidFill>
                <a:latin typeface="Quicksand Medium" pitchFamily="2" charset="0"/>
                <a:cs typeface="Tahoma"/>
                <a:hlinkClick r:id="rId3"/>
              </a:rPr>
              <a:t>act-</a:t>
            </a:r>
            <a:r>
              <a:rPr lang="en-GB" sz="1100" b="1" spc="-20" dirty="0">
                <a:solidFill>
                  <a:srgbClr val="212D54"/>
                </a:solidFill>
                <a:latin typeface="Quicksand Medium" pitchFamily="2" charset="0"/>
                <a:cs typeface="Tahoma"/>
                <a:hlinkClick r:id="rId3"/>
              </a:rPr>
              <a:t>1974</a:t>
            </a:r>
            <a:r>
              <a:rPr lang="en-GB" sz="1100" b="1" spc="-20" dirty="0">
                <a:solidFill>
                  <a:srgbClr val="212D54"/>
                </a:solidFill>
                <a:latin typeface="Quicksand Medium" pitchFamily="2" charset="0"/>
                <a:cs typeface="Tahoma"/>
              </a:rPr>
              <a:t>.</a:t>
            </a:r>
            <a:endParaRPr lang="en-GB" sz="1100" dirty="0">
              <a:latin typeface="Quicksand Medium" pitchFamily="2" charset="0"/>
              <a:cs typeface="Tahoma"/>
            </a:endParaRPr>
          </a:p>
          <a:p>
            <a:pPr marL="12700" marR="5080">
              <a:lnSpc>
                <a:spcPct val="120400"/>
              </a:lnSpc>
              <a:spcBef>
                <a:spcPts val="484"/>
              </a:spcBef>
            </a:pPr>
            <a:endParaRPr sz="900" dirty="0">
              <a:latin typeface="Quicksand" pitchFamily="2" charset="0"/>
              <a:cs typeface="Tahoma"/>
            </a:endParaRPr>
          </a:p>
        </p:txBody>
      </p:sp>
    </p:spTree>
    <p:extLst>
      <p:ext uri="{BB962C8B-B14F-4D97-AF65-F5344CB8AC3E}">
        <p14:creationId xmlns:p14="http://schemas.microsoft.com/office/powerpoint/2010/main" val="1800334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00"/>
            <a:ext cx="7560309" cy="10692130"/>
          </a:xfrm>
          <a:custGeom>
            <a:avLst/>
            <a:gdLst/>
            <a:ahLst/>
            <a:cxnLst/>
            <a:rect l="l" t="t" r="r" b="b"/>
            <a:pathLst>
              <a:path w="7560309" h="10692130">
                <a:moveTo>
                  <a:pt x="7559992" y="0"/>
                </a:moveTo>
                <a:lnTo>
                  <a:pt x="0" y="0"/>
                </a:lnTo>
                <a:lnTo>
                  <a:pt x="0" y="10691990"/>
                </a:lnTo>
                <a:lnTo>
                  <a:pt x="7559992" y="10691990"/>
                </a:lnTo>
                <a:lnTo>
                  <a:pt x="7559992" y="0"/>
                </a:lnTo>
                <a:close/>
              </a:path>
            </a:pathLst>
          </a:custGeom>
          <a:solidFill>
            <a:srgbClr val="212D54"/>
          </a:solidFill>
        </p:spPr>
        <p:txBody>
          <a:bodyPr wrap="square" lIns="0" tIns="0" rIns="0" bIns="0" rtlCol="0"/>
          <a:lstStyle/>
          <a:p>
            <a:endParaRPr dirty="0"/>
          </a:p>
        </p:txBody>
      </p:sp>
      <p:grpSp>
        <p:nvGrpSpPr>
          <p:cNvPr id="3" name="object 3"/>
          <p:cNvGrpSpPr/>
          <p:nvPr/>
        </p:nvGrpSpPr>
        <p:grpSpPr>
          <a:xfrm>
            <a:off x="-2" y="6078105"/>
            <a:ext cx="7560309" cy="4613910"/>
            <a:chOff x="-2" y="6078105"/>
            <a:chExt cx="7560309" cy="4613910"/>
          </a:xfrm>
        </p:grpSpPr>
        <p:sp>
          <p:nvSpPr>
            <p:cNvPr id="4" name="object 4"/>
            <p:cNvSpPr/>
            <p:nvPr/>
          </p:nvSpPr>
          <p:spPr>
            <a:xfrm>
              <a:off x="-2" y="6876001"/>
              <a:ext cx="7560309" cy="3816350"/>
            </a:xfrm>
            <a:custGeom>
              <a:avLst/>
              <a:gdLst/>
              <a:ahLst/>
              <a:cxnLst/>
              <a:rect l="l" t="t" r="r" b="b"/>
              <a:pathLst>
                <a:path w="7560309" h="3816350">
                  <a:moveTo>
                    <a:pt x="7559992" y="0"/>
                  </a:moveTo>
                  <a:lnTo>
                    <a:pt x="6714007" y="845985"/>
                  </a:lnTo>
                  <a:lnTo>
                    <a:pt x="5508002" y="1367980"/>
                  </a:lnTo>
                  <a:lnTo>
                    <a:pt x="4392002" y="1439989"/>
                  </a:lnTo>
                  <a:lnTo>
                    <a:pt x="3276003" y="845985"/>
                  </a:lnTo>
                  <a:lnTo>
                    <a:pt x="2537993" y="341972"/>
                  </a:lnTo>
                  <a:lnTo>
                    <a:pt x="2087994" y="287985"/>
                  </a:lnTo>
                  <a:lnTo>
                    <a:pt x="1421993" y="341972"/>
                  </a:lnTo>
                  <a:lnTo>
                    <a:pt x="810006" y="557987"/>
                  </a:lnTo>
                  <a:lnTo>
                    <a:pt x="179997" y="1169987"/>
                  </a:lnTo>
                  <a:lnTo>
                    <a:pt x="0" y="1367980"/>
                  </a:lnTo>
                  <a:lnTo>
                    <a:pt x="0" y="3815981"/>
                  </a:lnTo>
                  <a:lnTo>
                    <a:pt x="7559992" y="3815981"/>
                  </a:lnTo>
                  <a:lnTo>
                    <a:pt x="7559992" y="0"/>
                  </a:lnTo>
                  <a:close/>
                </a:path>
              </a:pathLst>
            </a:custGeom>
            <a:solidFill>
              <a:srgbClr val="FFFFFF"/>
            </a:solidFill>
          </p:spPr>
          <p:txBody>
            <a:bodyPr wrap="square" lIns="0" tIns="0" rIns="0" bIns="0" rtlCol="0"/>
            <a:lstStyle/>
            <a:p>
              <a:endParaRPr>
                <a:latin typeface="Quicksand" pitchFamily="2" charset="0"/>
              </a:endParaRPr>
            </a:p>
          </p:txBody>
        </p:sp>
        <p:pic>
          <p:nvPicPr>
            <p:cNvPr id="5" name="object 5"/>
            <p:cNvPicPr/>
            <p:nvPr/>
          </p:nvPicPr>
          <p:blipFill>
            <a:blip r:embed="rId2" cstate="print"/>
            <a:stretch>
              <a:fillRect/>
            </a:stretch>
          </p:blipFill>
          <p:spPr>
            <a:xfrm>
              <a:off x="0" y="6078105"/>
              <a:ext cx="7559992" cy="2662161"/>
            </a:xfrm>
            <a:prstGeom prst="rect">
              <a:avLst/>
            </a:prstGeom>
          </p:spPr>
        </p:pic>
        <p:pic>
          <p:nvPicPr>
            <p:cNvPr id="6" name="object 6"/>
            <p:cNvPicPr/>
            <p:nvPr/>
          </p:nvPicPr>
          <p:blipFill>
            <a:blip r:embed="rId3" cstate="print"/>
            <a:stretch>
              <a:fillRect/>
            </a:stretch>
          </p:blipFill>
          <p:spPr>
            <a:xfrm>
              <a:off x="720001" y="8765997"/>
              <a:ext cx="1228432" cy="954659"/>
            </a:xfrm>
            <a:prstGeom prst="rect">
              <a:avLst/>
            </a:prstGeom>
          </p:spPr>
        </p:pic>
      </p:grpSp>
      <p:sp>
        <p:nvSpPr>
          <p:cNvPr id="7" name="object 7"/>
          <p:cNvSpPr txBox="1"/>
          <p:nvPr/>
        </p:nvSpPr>
        <p:spPr>
          <a:xfrm>
            <a:off x="869299" y="2508589"/>
            <a:ext cx="3275329" cy="1323889"/>
          </a:xfrm>
          <a:prstGeom prst="rect">
            <a:avLst/>
          </a:prstGeom>
        </p:spPr>
        <p:txBody>
          <a:bodyPr vert="horz" wrap="square" lIns="0" tIns="113030" rIns="0" bIns="0" rtlCol="0">
            <a:spAutoFit/>
          </a:bodyPr>
          <a:lstStyle/>
          <a:p>
            <a:pPr marL="12700">
              <a:lnSpc>
                <a:spcPct val="100000"/>
              </a:lnSpc>
              <a:spcBef>
                <a:spcPts val="890"/>
              </a:spcBef>
            </a:pPr>
            <a:r>
              <a:rPr sz="1200" b="1" spc="-30" dirty="0">
                <a:solidFill>
                  <a:srgbClr val="FFFFFF"/>
                </a:solidFill>
                <a:latin typeface="Quicksand" pitchFamily="2" charset="0"/>
                <a:cs typeface="Tahoma"/>
              </a:rPr>
              <a:t>Application </a:t>
            </a:r>
            <a:r>
              <a:rPr sz="1200" b="1" spc="-10" dirty="0">
                <a:solidFill>
                  <a:srgbClr val="FFFFFF"/>
                </a:solidFill>
                <a:latin typeface="Quicksand" pitchFamily="2" charset="0"/>
                <a:cs typeface="Tahoma"/>
              </a:rPr>
              <a:t>Process</a:t>
            </a:r>
            <a:endParaRPr sz="1200" dirty="0">
              <a:latin typeface="Quicksand" pitchFamily="2" charset="0"/>
              <a:cs typeface="Tahoma"/>
            </a:endParaRPr>
          </a:p>
          <a:p>
            <a:pPr marL="12700" marR="5080">
              <a:lnSpc>
                <a:spcPct val="113599"/>
              </a:lnSpc>
              <a:spcBef>
                <a:spcPts val="550"/>
              </a:spcBef>
            </a:pPr>
            <a:r>
              <a:rPr sz="1100" spc="-55" dirty="0">
                <a:solidFill>
                  <a:srgbClr val="FFFFFF"/>
                </a:solidFill>
                <a:latin typeface="Quicksand" pitchFamily="2" charset="0"/>
                <a:cs typeface="Tahoma"/>
              </a:rPr>
              <a:t>If</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you</a:t>
            </a:r>
            <a:r>
              <a:rPr sz="1100" spc="60" dirty="0">
                <a:solidFill>
                  <a:srgbClr val="FFFFFF"/>
                </a:solidFill>
                <a:latin typeface="Quicksand" pitchFamily="2" charset="0"/>
                <a:cs typeface="Tahoma"/>
              </a:rPr>
              <a:t> </a:t>
            </a:r>
            <a:r>
              <a:rPr sz="1100" dirty="0">
                <a:solidFill>
                  <a:srgbClr val="FFFFFF"/>
                </a:solidFill>
                <a:latin typeface="Quicksand" pitchFamily="2" charset="0"/>
                <a:cs typeface="Tahoma"/>
              </a:rPr>
              <a:t>feel</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you</a:t>
            </a:r>
            <a:r>
              <a:rPr sz="1100" spc="60" dirty="0">
                <a:solidFill>
                  <a:srgbClr val="FFFFFF"/>
                </a:solidFill>
                <a:latin typeface="Quicksand" pitchFamily="2" charset="0"/>
                <a:cs typeface="Tahoma"/>
              </a:rPr>
              <a:t> </a:t>
            </a:r>
            <a:r>
              <a:rPr sz="1100" dirty="0">
                <a:solidFill>
                  <a:srgbClr val="FFFFFF"/>
                </a:solidFill>
                <a:latin typeface="Quicksand" pitchFamily="2" charset="0"/>
                <a:cs typeface="Tahoma"/>
              </a:rPr>
              <a:t>have</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60" dirty="0">
                <a:solidFill>
                  <a:srgbClr val="FFFFFF"/>
                </a:solidFill>
                <a:latin typeface="Quicksand" pitchFamily="2" charset="0"/>
                <a:cs typeface="Tahoma"/>
              </a:rPr>
              <a:t> </a:t>
            </a:r>
            <a:r>
              <a:rPr sz="1100" dirty="0">
                <a:solidFill>
                  <a:srgbClr val="FFFFFF"/>
                </a:solidFill>
                <a:latin typeface="Quicksand" pitchFamily="2" charset="0"/>
                <a:cs typeface="Tahoma"/>
              </a:rPr>
              <a:t>experience,</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skills</a:t>
            </a:r>
            <a:r>
              <a:rPr sz="1100" spc="60" dirty="0">
                <a:solidFill>
                  <a:srgbClr val="FFFFFF"/>
                </a:solidFill>
                <a:latin typeface="Quicksand" pitchFamily="2" charset="0"/>
                <a:cs typeface="Tahoma"/>
              </a:rPr>
              <a:t> </a:t>
            </a:r>
            <a:r>
              <a:rPr sz="1100" spc="25" dirty="0">
                <a:solidFill>
                  <a:srgbClr val="FFFFFF"/>
                </a:solidFill>
                <a:latin typeface="Quicksand" pitchFamily="2" charset="0"/>
                <a:cs typeface="Tahoma"/>
              </a:rPr>
              <a:t>and </a:t>
            </a:r>
            <a:r>
              <a:rPr sz="1100" dirty="0">
                <a:solidFill>
                  <a:srgbClr val="FFFFFF"/>
                </a:solidFill>
                <a:latin typeface="Quicksand" pitchFamily="2" charset="0"/>
                <a:cs typeface="Tahoma"/>
              </a:rPr>
              <a:t>attributes</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to</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succeed</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as</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part</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of</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our</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team,</a:t>
            </a:r>
            <a:r>
              <a:rPr sz="1100" spc="70" dirty="0">
                <a:solidFill>
                  <a:srgbClr val="FFFFFF"/>
                </a:solidFill>
                <a:latin typeface="Quicksand" pitchFamily="2" charset="0"/>
                <a:cs typeface="Tahoma"/>
              </a:rPr>
              <a:t> </a:t>
            </a:r>
            <a:r>
              <a:rPr sz="1100" spc="-10" dirty="0">
                <a:solidFill>
                  <a:srgbClr val="FFFFFF"/>
                </a:solidFill>
                <a:latin typeface="Quicksand" pitchFamily="2" charset="0"/>
                <a:cs typeface="Tahoma"/>
              </a:rPr>
              <a:t>please </a:t>
            </a:r>
            <a:r>
              <a:rPr lang="en-GB" sz="1100" dirty="0">
                <a:solidFill>
                  <a:srgbClr val="FFFFFF"/>
                </a:solidFill>
                <a:latin typeface="Quicksand" pitchFamily="2" charset="0"/>
                <a:cs typeface="Tahoma"/>
              </a:rPr>
              <a:t>download and complete our application form and return it to </a:t>
            </a:r>
            <a:r>
              <a:rPr lang="en-GB" sz="1100" dirty="0">
                <a:solidFill>
                  <a:schemeClr val="bg1"/>
                </a:solidFill>
                <a:latin typeface="Quicksand" pitchFamily="2" charset="0"/>
                <a:cs typeface="Tahoma"/>
                <a:hlinkClick r:id="rId4">
                  <a:extLst>
                    <a:ext uri="{A12FA001-AC4F-418D-AE19-62706E023703}">
                      <ahyp:hlinkClr xmlns:ahyp="http://schemas.microsoft.com/office/drawing/2018/hyperlinkcolor" val="tx"/>
                    </a:ext>
                  </a:extLst>
                </a:hlinkClick>
              </a:rPr>
              <a:t>hr@northernleaderstrust.org</a:t>
            </a:r>
            <a:r>
              <a:rPr lang="en-GB" sz="1100" dirty="0">
                <a:solidFill>
                  <a:schemeClr val="bg1"/>
                </a:solidFill>
                <a:latin typeface="Quicksand" pitchFamily="2" charset="0"/>
                <a:cs typeface="Tahoma"/>
              </a:rPr>
              <a:t> </a:t>
            </a:r>
            <a:endParaRPr sz="1100" dirty="0">
              <a:solidFill>
                <a:schemeClr val="bg1"/>
              </a:solidFill>
              <a:latin typeface="Quicksand" pitchFamily="2" charset="0"/>
              <a:cs typeface="Tahoma"/>
            </a:endParaRPr>
          </a:p>
        </p:txBody>
      </p:sp>
      <p:pic>
        <p:nvPicPr>
          <p:cNvPr id="9" name="object 9"/>
          <p:cNvPicPr/>
          <p:nvPr/>
        </p:nvPicPr>
        <p:blipFill>
          <a:blip r:embed="rId5" cstate="print"/>
          <a:stretch>
            <a:fillRect/>
          </a:stretch>
        </p:blipFill>
        <p:spPr>
          <a:xfrm>
            <a:off x="576008" y="1205186"/>
            <a:ext cx="1760816" cy="958690"/>
          </a:xfrm>
          <a:prstGeom prst="rect">
            <a:avLst/>
          </a:prstGeom>
        </p:spPr>
      </p:pic>
      <p:grpSp>
        <p:nvGrpSpPr>
          <p:cNvPr id="10" name="object 10"/>
          <p:cNvGrpSpPr/>
          <p:nvPr/>
        </p:nvGrpSpPr>
        <p:grpSpPr>
          <a:xfrm>
            <a:off x="5040000" y="2664002"/>
            <a:ext cx="3175" cy="1314450"/>
            <a:chOff x="5040000" y="2664002"/>
            <a:chExt cx="3175" cy="1314450"/>
          </a:xfrm>
        </p:grpSpPr>
        <p:sp>
          <p:nvSpPr>
            <p:cNvPr id="11" name="object 11"/>
            <p:cNvSpPr/>
            <p:nvPr/>
          </p:nvSpPr>
          <p:spPr>
            <a:xfrm>
              <a:off x="5041587" y="2675084"/>
              <a:ext cx="0" cy="1296670"/>
            </a:xfrm>
            <a:custGeom>
              <a:avLst/>
              <a:gdLst/>
              <a:ahLst/>
              <a:cxnLst/>
              <a:rect l="l" t="t" r="r" b="b"/>
              <a:pathLst>
                <a:path h="1296670">
                  <a:moveTo>
                    <a:pt x="0" y="0"/>
                  </a:moveTo>
                  <a:lnTo>
                    <a:pt x="0" y="1296581"/>
                  </a:lnTo>
                </a:path>
              </a:pathLst>
            </a:custGeom>
            <a:ln w="3175">
              <a:solidFill>
                <a:srgbClr val="FFFFFF"/>
              </a:solidFill>
              <a:prstDash val="dot"/>
            </a:ln>
          </p:spPr>
          <p:txBody>
            <a:bodyPr wrap="square" lIns="0" tIns="0" rIns="0" bIns="0" rtlCol="0"/>
            <a:lstStyle/>
            <a:p>
              <a:endParaRPr>
                <a:latin typeface="Quicksand" pitchFamily="2" charset="0"/>
              </a:endParaRPr>
            </a:p>
          </p:txBody>
        </p:sp>
        <p:sp>
          <p:nvSpPr>
            <p:cNvPr id="12" name="object 12"/>
            <p:cNvSpPr/>
            <p:nvPr/>
          </p:nvSpPr>
          <p:spPr>
            <a:xfrm>
              <a:off x="5039995" y="2664002"/>
              <a:ext cx="3175" cy="1314450"/>
            </a:xfrm>
            <a:custGeom>
              <a:avLst/>
              <a:gdLst/>
              <a:ahLst/>
              <a:cxnLst/>
              <a:rect l="l" t="t" r="r" b="b"/>
              <a:pathLst>
                <a:path w="3175" h="1314450">
                  <a:moveTo>
                    <a:pt x="3175" y="1312405"/>
                  </a:moveTo>
                  <a:lnTo>
                    <a:pt x="2705" y="1311287"/>
                  </a:lnTo>
                  <a:lnTo>
                    <a:pt x="1587" y="1310817"/>
                  </a:lnTo>
                  <a:lnTo>
                    <a:pt x="469" y="1311287"/>
                  </a:lnTo>
                  <a:lnTo>
                    <a:pt x="0" y="1312405"/>
                  </a:lnTo>
                  <a:lnTo>
                    <a:pt x="469" y="1313535"/>
                  </a:lnTo>
                  <a:lnTo>
                    <a:pt x="1587" y="1313992"/>
                  </a:lnTo>
                  <a:lnTo>
                    <a:pt x="2705" y="1313535"/>
                  </a:lnTo>
                  <a:lnTo>
                    <a:pt x="3175" y="1312405"/>
                  </a:lnTo>
                  <a:close/>
                </a:path>
                <a:path w="3175" h="1314450">
                  <a:moveTo>
                    <a:pt x="3175" y="1587"/>
                  </a:moveTo>
                  <a:lnTo>
                    <a:pt x="2705" y="469"/>
                  </a:lnTo>
                  <a:lnTo>
                    <a:pt x="1587" y="0"/>
                  </a:lnTo>
                  <a:lnTo>
                    <a:pt x="469" y="469"/>
                  </a:lnTo>
                  <a:lnTo>
                    <a:pt x="0" y="1587"/>
                  </a:lnTo>
                  <a:lnTo>
                    <a:pt x="469" y="2717"/>
                  </a:lnTo>
                  <a:lnTo>
                    <a:pt x="1587" y="3175"/>
                  </a:lnTo>
                  <a:lnTo>
                    <a:pt x="2705" y="2717"/>
                  </a:lnTo>
                  <a:lnTo>
                    <a:pt x="3175" y="1587"/>
                  </a:lnTo>
                  <a:close/>
                </a:path>
              </a:pathLst>
            </a:custGeom>
            <a:solidFill>
              <a:srgbClr val="FFFFFF"/>
            </a:solidFill>
          </p:spPr>
          <p:txBody>
            <a:bodyPr wrap="square" lIns="0" tIns="0" rIns="0" bIns="0" rtlCol="0"/>
            <a:lstStyle/>
            <a:p>
              <a:endParaRPr>
                <a:latin typeface="Quicksand" pitchFamily="2" charset="0"/>
              </a:endParaRPr>
            </a:p>
          </p:txBody>
        </p:sp>
      </p:grpSp>
      <p:sp>
        <p:nvSpPr>
          <p:cNvPr id="13" name="object 13"/>
          <p:cNvSpPr txBox="1"/>
          <p:nvPr/>
        </p:nvSpPr>
        <p:spPr>
          <a:xfrm>
            <a:off x="736492" y="9766578"/>
            <a:ext cx="1600331" cy="306751"/>
          </a:xfrm>
          <a:prstGeom prst="rect">
            <a:avLst/>
          </a:prstGeom>
        </p:spPr>
        <p:txBody>
          <a:bodyPr vert="horz" wrap="square" lIns="0" tIns="12700" rIns="0" bIns="0" rtlCol="0">
            <a:spAutoFit/>
          </a:bodyPr>
          <a:lstStyle/>
          <a:p>
            <a:pPr marL="12700" marR="5080">
              <a:lnSpc>
                <a:spcPct val="125000"/>
              </a:lnSpc>
              <a:spcBef>
                <a:spcPts val="100"/>
              </a:spcBef>
            </a:pPr>
            <a:r>
              <a:rPr sz="800" dirty="0">
                <a:solidFill>
                  <a:srgbClr val="212D54"/>
                </a:solidFill>
                <a:latin typeface="Quicksand" pitchFamily="2" charset="0"/>
                <a:cs typeface="Tahoma"/>
              </a:rPr>
              <a:t>Kenton</a:t>
            </a:r>
            <a:r>
              <a:rPr sz="800" spc="100" dirty="0">
                <a:solidFill>
                  <a:srgbClr val="212D54"/>
                </a:solidFill>
                <a:latin typeface="Quicksand" pitchFamily="2" charset="0"/>
                <a:cs typeface="Tahoma"/>
              </a:rPr>
              <a:t> </a:t>
            </a:r>
            <a:r>
              <a:rPr sz="800" dirty="0">
                <a:solidFill>
                  <a:srgbClr val="212D54"/>
                </a:solidFill>
                <a:latin typeface="Quicksand" pitchFamily="2" charset="0"/>
                <a:cs typeface="Tahoma"/>
              </a:rPr>
              <a:t>School,</a:t>
            </a:r>
            <a:r>
              <a:rPr sz="800" spc="105" dirty="0">
                <a:solidFill>
                  <a:srgbClr val="212D54"/>
                </a:solidFill>
                <a:latin typeface="Quicksand" pitchFamily="2" charset="0"/>
                <a:cs typeface="Tahoma"/>
              </a:rPr>
              <a:t> </a:t>
            </a:r>
            <a:r>
              <a:rPr sz="800" dirty="0">
                <a:solidFill>
                  <a:srgbClr val="212D54"/>
                </a:solidFill>
                <a:latin typeface="Quicksand" pitchFamily="2" charset="0"/>
                <a:cs typeface="Tahoma"/>
              </a:rPr>
              <a:t>Drayton</a:t>
            </a:r>
            <a:r>
              <a:rPr sz="800" spc="100" dirty="0">
                <a:solidFill>
                  <a:srgbClr val="212D54"/>
                </a:solidFill>
                <a:latin typeface="Quicksand" pitchFamily="2" charset="0"/>
                <a:cs typeface="Tahoma"/>
              </a:rPr>
              <a:t> </a:t>
            </a:r>
            <a:r>
              <a:rPr sz="800" spc="-10" dirty="0">
                <a:solidFill>
                  <a:srgbClr val="212D54"/>
                </a:solidFill>
                <a:latin typeface="Quicksand" pitchFamily="2" charset="0"/>
                <a:cs typeface="Tahoma"/>
              </a:rPr>
              <a:t>Road, </a:t>
            </a:r>
            <a:r>
              <a:rPr sz="800" dirty="0">
                <a:solidFill>
                  <a:srgbClr val="212D54"/>
                </a:solidFill>
                <a:latin typeface="Quicksand" pitchFamily="2" charset="0"/>
                <a:cs typeface="Tahoma"/>
              </a:rPr>
              <a:t>Newcastle</a:t>
            </a:r>
            <a:r>
              <a:rPr sz="800" spc="55" dirty="0">
                <a:solidFill>
                  <a:srgbClr val="212D54"/>
                </a:solidFill>
                <a:latin typeface="Quicksand" pitchFamily="2" charset="0"/>
                <a:cs typeface="Tahoma"/>
              </a:rPr>
              <a:t> </a:t>
            </a:r>
            <a:r>
              <a:rPr sz="800" dirty="0">
                <a:solidFill>
                  <a:srgbClr val="212D54"/>
                </a:solidFill>
                <a:latin typeface="Quicksand" pitchFamily="2" charset="0"/>
                <a:cs typeface="Tahoma"/>
              </a:rPr>
              <a:t>upon</a:t>
            </a:r>
            <a:r>
              <a:rPr sz="800" spc="60" dirty="0">
                <a:solidFill>
                  <a:srgbClr val="212D54"/>
                </a:solidFill>
                <a:latin typeface="Quicksand" pitchFamily="2" charset="0"/>
                <a:cs typeface="Tahoma"/>
              </a:rPr>
              <a:t> </a:t>
            </a:r>
            <a:r>
              <a:rPr sz="800" spc="-10" dirty="0">
                <a:solidFill>
                  <a:srgbClr val="212D54"/>
                </a:solidFill>
                <a:latin typeface="Quicksand" pitchFamily="2" charset="0"/>
                <a:cs typeface="Tahoma"/>
              </a:rPr>
              <a:t>Tyne,</a:t>
            </a:r>
            <a:r>
              <a:rPr sz="800" spc="60" dirty="0">
                <a:solidFill>
                  <a:srgbClr val="212D54"/>
                </a:solidFill>
                <a:latin typeface="Quicksand" pitchFamily="2" charset="0"/>
                <a:cs typeface="Tahoma"/>
              </a:rPr>
              <a:t> </a:t>
            </a:r>
            <a:r>
              <a:rPr sz="800" dirty="0">
                <a:solidFill>
                  <a:srgbClr val="212D54"/>
                </a:solidFill>
                <a:latin typeface="Quicksand" pitchFamily="2" charset="0"/>
                <a:cs typeface="Tahoma"/>
              </a:rPr>
              <a:t>NE3</a:t>
            </a:r>
            <a:r>
              <a:rPr sz="800" spc="60" dirty="0">
                <a:solidFill>
                  <a:srgbClr val="212D54"/>
                </a:solidFill>
                <a:latin typeface="Quicksand" pitchFamily="2" charset="0"/>
                <a:cs typeface="Tahoma"/>
              </a:rPr>
              <a:t> </a:t>
            </a:r>
            <a:r>
              <a:rPr sz="800" spc="-25" dirty="0">
                <a:solidFill>
                  <a:srgbClr val="212D54"/>
                </a:solidFill>
                <a:latin typeface="Quicksand" pitchFamily="2" charset="0"/>
                <a:cs typeface="Tahoma"/>
              </a:rPr>
              <a:t>3RU</a:t>
            </a:r>
            <a:endParaRPr sz="800" dirty="0">
              <a:latin typeface="Quicksand" pitchFamily="2" charset="0"/>
              <a:cs typeface="Tahoma"/>
            </a:endParaRPr>
          </a:p>
        </p:txBody>
      </p:sp>
      <p:sp>
        <p:nvSpPr>
          <p:cNvPr id="14" name="object 14"/>
          <p:cNvSpPr txBox="1"/>
          <p:nvPr/>
        </p:nvSpPr>
        <p:spPr>
          <a:xfrm>
            <a:off x="2817293" y="9766578"/>
            <a:ext cx="1668272" cy="306751"/>
          </a:xfrm>
          <a:prstGeom prst="rect">
            <a:avLst/>
          </a:prstGeom>
        </p:spPr>
        <p:txBody>
          <a:bodyPr vert="horz" wrap="square" lIns="0" tIns="12700" rIns="0" bIns="0" rtlCol="0">
            <a:spAutoFit/>
          </a:bodyPr>
          <a:lstStyle/>
          <a:p>
            <a:pPr marL="12700" marR="5080">
              <a:lnSpc>
                <a:spcPct val="125000"/>
              </a:lnSpc>
              <a:spcBef>
                <a:spcPts val="100"/>
              </a:spcBef>
            </a:pPr>
            <a:r>
              <a:rPr sz="800" dirty="0">
                <a:solidFill>
                  <a:srgbClr val="212D54"/>
                </a:solidFill>
                <a:latin typeface="Quicksand" pitchFamily="2" charset="0"/>
                <a:cs typeface="Tahoma"/>
              </a:rPr>
              <a:t>Studio</a:t>
            </a:r>
            <a:r>
              <a:rPr sz="800" spc="40" dirty="0">
                <a:solidFill>
                  <a:srgbClr val="212D54"/>
                </a:solidFill>
                <a:latin typeface="Quicksand" pitchFamily="2" charset="0"/>
                <a:cs typeface="Tahoma"/>
              </a:rPr>
              <a:t> </a:t>
            </a:r>
            <a:r>
              <a:rPr sz="800" dirty="0">
                <a:solidFill>
                  <a:srgbClr val="212D54"/>
                </a:solidFill>
                <a:latin typeface="Quicksand" pitchFamily="2" charset="0"/>
                <a:cs typeface="Tahoma"/>
              </a:rPr>
              <a:t>West,</a:t>
            </a:r>
            <a:r>
              <a:rPr sz="800" spc="45" dirty="0">
                <a:solidFill>
                  <a:srgbClr val="212D54"/>
                </a:solidFill>
                <a:latin typeface="Quicksand" pitchFamily="2" charset="0"/>
                <a:cs typeface="Tahoma"/>
              </a:rPr>
              <a:t> </a:t>
            </a:r>
            <a:r>
              <a:rPr sz="800" dirty="0">
                <a:solidFill>
                  <a:srgbClr val="212D54"/>
                </a:solidFill>
                <a:latin typeface="Quicksand" pitchFamily="2" charset="0"/>
                <a:cs typeface="Tahoma"/>
              </a:rPr>
              <a:t>West</a:t>
            </a:r>
            <a:r>
              <a:rPr sz="800" spc="40" dirty="0">
                <a:solidFill>
                  <a:srgbClr val="212D54"/>
                </a:solidFill>
                <a:latin typeface="Quicksand" pitchFamily="2" charset="0"/>
                <a:cs typeface="Tahoma"/>
              </a:rPr>
              <a:t> </a:t>
            </a:r>
            <a:r>
              <a:rPr sz="800" dirty="0">
                <a:solidFill>
                  <a:srgbClr val="212D54"/>
                </a:solidFill>
                <a:latin typeface="Quicksand" pitchFamily="2" charset="0"/>
                <a:cs typeface="Tahoma"/>
              </a:rPr>
              <a:t>Denton</a:t>
            </a:r>
            <a:r>
              <a:rPr sz="800" spc="45" dirty="0">
                <a:solidFill>
                  <a:srgbClr val="212D54"/>
                </a:solidFill>
                <a:latin typeface="Quicksand" pitchFamily="2" charset="0"/>
                <a:cs typeface="Tahoma"/>
              </a:rPr>
              <a:t> </a:t>
            </a:r>
            <a:r>
              <a:rPr sz="800" spc="-20" dirty="0">
                <a:solidFill>
                  <a:srgbClr val="212D54"/>
                </a:solidFill>
                <a:latin typeface="Quicksand" pitchFamily="2" charset="0"/>
                <a:cs typeface="Tahoma"/>
              </a:rPr>
              <a:t>Way, </a:t>
            </a:r>
            <a:r>
              <a:rPr sz="800" dirty="0">
                <a:solidFill>
                  <a:srgbClr val="212D54"/>
                </a:solidFill>
                <a:latin typeface="Quicksand" pitchFamily="2" charset="0"/>
                <a:cs typeface="Tahoma"/>
              </a:rPr>
              <a:t>Newcastle</a:t>
            </a:r>
            <a:r>
              <a:rPr sz="800" spc="60" dirty="0">
                <a:solidFill>
                  <a:srgbClr val="212D54"/>
                </a:solidFill>
                <a:latin typeface="Quicksand" pitchFamily="2" charset="0"/>
                <a:cs typeface="Tahoma"/>
              </a:rPr>
              <a:t> </a:t>
            </a:r>
            <a:r>
              <a:rPr sz="800" dirty="0">
                <a:solidFill>
                  <a:srgbClr val="212D54"/>
                </a:solidFill>
                <a:latin typeface="Quicksand" pitchFamily="2" charset="0"/>
                <a:cs typeface="Tahoma"/>
              </a:rPr>
              <a:t>upon</a:t>
            </a:r>
            <a:r>
              <a:rPr sz="800" spc="65" dirty="0">
                <a:solidFill>
                  <a:srgbClr val="212D54"/>
                </a:solidFill>
                <a:latin typeface="Quicksand" pitchFamily="2" charset="0"/>
                <a:cs typeface="Tahoma"/>
              </a:rPr>
              <a:t> </a:t>
            </a:r>
            <a:r>
              <a:rPr sz="800" spc="-10" dirty="0">
                <a:solidFill>
                  <a:srgbClr val="212D54"/>
                </a:solidFill>
                <a:latin typeface="Quicksand" pitchFamily="2" charset="0"/>
                <a:cs typeface="Tahoma"/>
              </a:rPr>
              <a:t>Tyne,</a:t>
            </a:r>
            <a:r>
              <a:rPr sz="800" spc="60" dirty="0">
                <a:solidFill>
                  <a:srgbClr val="212D54"/>
                </a:solidFill>
                <a:latin typeface="Quicksand" pitchFamily="2" charset="0"/>
                <a:cs typeface="Tahoma"/>
              </a:rPr>
              <a:t> </a:t>
            </a:r>
            <a:r>
              <a:rPr sz="800" dirty="0">
                <a:solidFill>
                  <a:srgbClr val="212D54"/>
                </a:solidFill>
                <a:latin typeface="Quicksand" pitchFamily="2" charset="0"/>
                <a:cs typeface="Tahoma"/>
              </a:rPr>
              <a:t>NE5</a:t>
            </a:r>
            <a:r>
              <a:rPr sz="800" spc="65" dirty="0">
                <a:solidFill>
                  <a:srgbClr val="212D54"/>
                </a:solidFill>
                <a:latin typeface="Quicksand" pitchFamily="2" charset="0"/>
                <a:cs typeface="Tahoma"/>
              </a:rPr>
              <a:t> </a:t>
            </a:r>
            <a:r>
              <a:rPr sz="800" spc="-25" dirty="0">
                <a:solidFill>
                  <a:srgbClr val="212D54"/>
                </a:solidFill>
                <a:latin typeface="Quicksand" pitchFamily="2" charset="0"/>
                <a:cs typeface="Tahoma"/>
              </a:rPr>
              <a:t>2SZ</a:t>
            </a:r>
            <a:endParaRPr sz="800" dirty="0">
              <a:latin typeface="Quicksand" pitchFamily="2" charset="0"/>
              <a:cs typeface="Tahoma"/>
            </a:endParaRPr>
          </a:p>
        </p:txBody>
      </p:sp>
      <p:pic>
        <p:nvPicPr>
          <p:cNvPr id="15" name="object 15"/>
          <p:cNvPicPr/>
          <p:nvPr/>
        </p:nvPicPr>
        <p:blipFill>
          <a:blip r:embed="rId6" cstate="print"/>
          <a:stretch>
            <a:fillRect/>
          </a:stretch>
        </p:blipFill>
        <p:spPr>
          <a:xfrm>
            <a:off x="2491587" y="8909012"/>
            <a:ext cx="1668272" cy="79961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63425" y="9545302"/>
            <a:ext cx="882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Tahoma"/>
                <a:cs typeface="Tahoma"/>
              </a:rPr>
              <a:t>2</a:t>
            </a:r>
            <a:endParaRPr sz="900">
              <a:latin typeface="Tahoma"/>
              <a:cs typeface="Tahoma"/>
            </a:endParaRPr>
          </a:p>
        </p:txBody>
      </p:sp>
      <p:grpSp>
        <p:nvGrpSpPr>
          <p:cNvPr id="3" name="object 3"/>
          <p:cNvGrpSpPr/>
          <p:nvPr/>
        </p:nvGrpSpPr>
        <p:grpSpPr>
          <a:xfrm>
            <a:off x="0" y="0"/>
            <a:ext cx="7560309" cy="10692130"/>
            <a:chOff x="0" y="0"/>
            <a:chExt cx="7560309" cy="10692130"/>
          </a:xfrm>
        </p:grpSpPr>
        <p:sp>
          <p:nvSpPr>
            <p:cNvPr id="4" name="object 4"/>
            <p:cNvSpPr/>
            <p:nvPr/>
          </p:nvSpPr>
          <p:spPr>
            <a:xfrm>
              <a:off x="6831000" y="9844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7559992" cy="10155351"/>
            </a:xfrm>
            <a:prstGeom prst="rect">
              <a:avLst/>
            </a:prstGeom>
          </p:spPr>
        </p:pic>
        <p:sp>
          <p:nvSpPr>
            <p:cNvPr id="6" name="object 6"/>
            <p:cNvSpPr/>
            <p:nvPr/>
          </p:nvSpPr>
          <p:spPr>
            <a:xfrm>
              <a:off x="0" y="7434000"/>
              <a:ext cx="7560309" cy="3258185"/>
            </a:xfrm>
            <a:custGeom>
              <a:avLst/>
              <a:gdLst/>
              <a:ahLst/>
              <a:cxnLst/>
              <a:rect l="l" t="t" r="r" b="b"/>
              <a:pathLst>
                <a:path w="7560309" h="3258184">
                  <a:moveTo>
                    <a:pt x="7560005" y="0"/>
                  </a:moveTo>
                  <a:lnTo>
                    <a:pt x="7519785" y="59344"/>
                  </a:lnTo>
                  <a:lnTo>
                    <a:pt x="7427252" y="191250"/>
                  </a:lnTo>
                  <a:lnTo>
                    <a:pt x="7324593" y="326531"/>
                  </a:lnTo>
                  <a:lnTo>
                    <a:pt x="7253998" y="395998"/>
                  </a:lnTo>
                  <a:lnTo>
                    <a:pt x="7212092" y="418777"/>
                  </a:lnTo>
                  <a:lnTo>
                    <a:pt x="7121248" y="510746"/>
                  </a:lnTo>
                  <a:lnTo>
                    <a:pt x="6912280" y="747842"/>
                  </a:lnTo>
                  <a:lnTo>
                    <a:pt x="6516001" y="1206004"/>
                  </a:lnTo>
                  <a:lnTo>
                    <a:pt x="5687999" y="1764004"/>
                  </a:lnTo>
                  <a:lnTo>
                    <a:pt x="4446003" y="1961997"/>
                  </a:lnTo>
                  <a:lnTo>
                    <a:pt x="3672001" y="1853996"/>
                  </a:lnTo>
                  <a:lnTo>
                    <a:pt x="2969996" y="1368005"/>
                  </a:lnTo>
                  <a:lnTo>
                    <a:pt x="2852934" y="1300224"/>
                  </a:lnTo>
                  <a:lnTo>
                    <a:pt x="2586997" y="1149754"/>
                  </a:lnTo>
                  <a:lnTo>
                    <a:pt x="2300061" y="995911"/>
                  </a:lnTo>
                  <a:lnTo>
                    <a:pt x="2119998" y="918006"/>
                  </a:lnTo>
                  <a:lnTo>
                    <a:pt x="2048903" y="906189"/>
                  </a:lnTo>
                  <a:lnTo>
                    <a:pt x="1971247" y="891000"/>
                  </a:lnTo>
                  <a:lnTo>
                    <a:pt x="1838468" y="862314"/>
                  </a:lnTo>
                  <a:lnTo>
                    <a:pt x="1602003" y="810005"/>
                  </a:lnTo>
                  <a:lnTo>
                    <a:pt x="1152004" y="990003"/>
                  </a:lnTo>
                  <a:lnTo>
                    <a:pt x="521995" y="1386001"/>
                  </a:lnTo>
                  <a:lnTo>
                    <a:pt x="0" y="2088006"/>
                  </a:lnTo>
                  <a:lnTo>
                    <a:pt x="0" y="2952000"/>
                  </a:lnTo>
                  <a:lnTo>
                    <a:pt x="0" y="3257994"/>
                  </a:lnTo>
                  <a:lnTo>
                    <a:pt x="7560005" y="3257994"/>
                  </a:lnTo>
                  <a:lnTo>
                    <a:pt x="7560005" y="0"/>
                  </a:lnTo>
                  <a:close/>
                </a:path>
              </a:pathLst>
            </a:custGeom>
            <a:solidFill>
              <a:srgbClr val="212D54"/>
            </a:solidFill>
          </p:spPr>
          <p:txBody>
            <a:bodyPr wrap="square" lIns="0" tIns="0" rIns="0" bIns="0" rtlCol="0"/>
            <a:lstStyle/>
            <a:p>
              <a:endParaRPr/>
            </a:p>
          </p:txBody>
        </p:sp>
        <p:pic>
          <p:nvPicPr>
            <p:cNvPr id="7" name="object 7"/>
            <p:cNvPicPr/>
            <p:nvPr/>
          </p:nvPicPr>
          <p:blipFill>
            <a:blip r:embed="rId3" cstate="print"/>
            <a:stretch>
              <a:fillRect/>
            </a:stretch>
          </p:blipFill>
          <p:spPr>
            <a:xfrm>
              <a:off x="0" y="7146010"/>
              <a:ext cx="7559992" cy="268143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33496" y="7875093"/>
            <a:ext cx="7559992" cy="2824911"/>
            <a:chOff x="-2209316" y="7742686"/>
            <a:chExt cx="7559992" cy="2824911"/>
          </a:xfrm>
        </p:grpSpPr>
        <p:pic>
          <p:nvPicPr>
            <p:cNvPr id="5" name="object 5"/>
            <p:cNvPicPr/>
            <p:nvPr/>
          </p:nvPicPr>
          <p:blipFill>
            <a:blip r:embed="rId2" cstate="print"/>
            <a:stretch>
              <a:fillRect/>
            </a:stretch>
          </p:blipFill>
          <p:spPr>
            <a:xfrm>
              <a:off x="-2209316" y="7742686"/>
              <a:ext cx="7559992" cy="2824911"/>
            </a:xfrm>
            <a:prstGeom prst="rect">
              <a:avLst/>
            </a:prstGeom>
          </p:spPr>
        </p:pic>
        <p:sp>
          <p:nvSpPr>
            <p:cNvPr id="6" name="object 6"/>
            <p:cNvSpPr/>
            <p:nvPr/>
          </p:nvSpPr>
          <p:spPr>
            <a:xfrm>
              <a:off x="878852" y="10070160"/>
              <a:ext cx="756920" cy="84455"/>
            </a:xfrm>
            <a:custGeom>
              <a:avLst/>
              <a:gdLst/>
              <a:ahLst/>
              <a:cxnLst/>
              <a:rect l="l" t="t" r="r" b="b"/>
              <a:pathLst>
                <a:path w="756919" h="84454">
                  <a:moveTo>
                    <a:pt x="33286" y="73266"/>
                  </a:moveTo>
                  <a:lnTo>
                    <a:pt x="11049" y="73266"/>
                  </a:lnTo>
                  <a:lnTo>
                    <a:pt x="11049" y="939"/>
                  </a:lnTo>
                  <a:lnTo>
                    <a:pt x="0" y="939"/>
                  </a:lnTo>
                  <a:lnTo>
                    <a:pt x="0" y="83273"/>
                  </a:lnTo>
                  <a:lnTo>
                    <a:pt x="33286" y="83273"/>
                  </a:lnTo>
                  <a:lnTo>
                    <a:pt x="33286" y="73266"/>
                  </a:lnTo>
                  <a:close/>
                </a:path>
                <a:path w="756919" h="84454">
                  <a:moveTo>
                    <a:pt x="90678" y="73507"/>
                  </a:moveTo>
                  <a:lnTo>
                    <a:pt x="66687" y="73507"/>
                  </a:lnTo>
                  <a:lnTo>
                    <a:pt x="66687" y="46456"/>
                  </a:lnTo>
                  <a:lnTo>
                    <a:pt x="86677" y="46456"/>
                  </a:lnTo>
                  <a:lnTo>
                    <a:pt x="86677" y="36576"/>
                  </a:lnTo>
                  <a:lnTo>
                    <a:pt x="66687" y="36576"/>
                  </a:lnTo>
                  <a:lnTo>
                    <a:pt x="66687" y="10706"/>
                  </a:lnTo>
                  <a:lnTo>
                    <a:pt x="90335" y="10706"/>
                  </a:lnTo>
                  <a:lnTo>
                    <a:pt x="90335" y="939"/>
                  </a:lnTo>
                  <a:lnTo>
                    <a:pt x="55638" y="939"/>
                  </a:lnTo>
                  <a:lnTo>
                    <a:pt x="55638" y="83273"/>
                  </a:lnTo>
                  <a:lnTo>
                    <a:pt x="90678" y="83273"/>
                  </a:lnTo>
                  <a:lnTo>
                    <a:pt x="90678" y="73507"/>
                  </a:lnTo>
                  <a:close/>
                </a:path>
                <a:path w="756919" h="84454">
                  <a:moveTo>
                    <a:pt x="156997" y="83273"/>
                  </a:moveTo>
                  <a:lnTo>
                    <a:pt x="153098" y="63855"/>
                  </a:lnTo>
                  <a:lnTo>
                    <a:pt x="151218" y="54571"/>
                  </a:lnTo>
                  <a:lnTo>
                    <a:pt x="143230" y="14833"/>
                  </a:lnTo>
                  <a:lnTo>
                    <a:pt x="140538" y="1511"/>
                  </a:lnTo>
                  <a:lnTo>
                    <a:pt x="140538" y="54571"/>
                  </a:lnTo>
                  <a:lnTo>
                    <a:pt x="126301" y="54571"/>
                  </a:lnTo>
                  <a:lnTo>
                    <a:pt x="133477" y="14833"/>
                  </a:lnTo>
                  <a:lnTo>
                    <a:pt x="140538" y="54571"/>
                  </a:lnTo>
                  <a:lnTo>
                    <a:pt x="140538" y="1511"/>
                  </a:lnTo>
                  <a:lnTo>
                    <a:pt x="140423" y="939"/>
                  </a:lnTo>
                  <a:lnTo>
                    <a:pt x="126771" y="939"/>
                  </a:lnTo>
                  <a:lnTo>
                    <a:pt x="110426" y="83273"/>
                  </a:lnTo>
                  <a:lnTo>
                    <a:pt x="121119" y="83273"/>
                  </a:lnTo>
                  <a:lnTo>
                    <a:pt x="124650" y="63855"/>
                  </a:lnTo>
                  <a:lnTo>
                    <a:pt x="142290" y="63855"/>
                  </a:lnTo>
                  <a:lnTo>
                    <a:pt x="145707" y="83273"/>
                  </a:lnTo>
                  <a:lnTo>
                    <a:pt x="156997" y="83273"/>
                  </a:lnTo>
                  <a:close/>
                </a:path>
                <a:path w="756919" h="84454">
                  <a:moveTo>
                    <a:pt x="219557" y="18351"/>
                  </a:moveTo>
                  <a:lnTo>
                    <a:pt x="218224" y="10706"/>
                  </a:lnTo>
                  <a:lnTo>
                    <a:pt x="218186" y="10515"/>
                  </a:lnTo>
                  <a:lnTo>
                    <a:pt x="214236" y="5092"/>
                  </a:lnTo>
                  <a:lnTo>
                    <a:pt x="208508" y="2235"/>
                  </a:lnTo>
                  <a:lnTo>
                    <a:pt x="208508" y="13182"/>
                  </a:lnTo>
                  <a:lnTo>
                    <a:pt x="208508" y="71031"/>
                  </a:lnTo>
                  <a:lnTo>
                    <a:pt x="205219" y="73507"/>
                  </a:lnTo>
                  <a:lnTo>
                    <a:pt x="190271" y="73507"/>
                  </a:lnTo>
                  <a:lnTo>
                    <a:pt x="190271" y="10706"/>
                  </a:lnTo>
                  <a:lnTo>
                    <a:pt x="205219" y="10706"/>
                  </a:lnTo>
                  <a:lnTo>
                    <a:pt x="208508" y="13182"/>
                  </a:lnTo>
                  <a:lnTo>
                    <a:pt x="208508" y="2235"/>
                  </a:lnTo>
                  <a:lnTo>
                    <a:pt x="207949" y="1955"/>
                  </a:lnTo>
                  <a:lnTo>
                    <a:pt x="199567" y="939"/>
                  </a:lnTo>
                  <a:lnTo>
                    <a:pt x="179222" y="939"/>
                  </a:lnTo>
                  <a:lnTo>
                    <a:pt x="179222" y="83261"/>
                  </a:lnTo>
                  <a:lnTo>
                    <a:pt x="199567" y="83261"/>
                  </a:lnTo>
                  <a:lnTo>
                    <a:pt x="219557" y="65862"/>
                  </a:lnTo>
                  <a:lnTo>
                    <a:pt x="219557" y="18351"/>
                  </a:lnTo>
                  <a:close/>
                </a:path>
                <a:path w="756919" h="84454">
                  <a:moveTo>
                    <a:pt x="281305" y="73494"/>
                  </a:moveTo>
                  <a:lnTo>
                    <a:pt x="257302" y="73494"/>
                  </a:lnTo>
                  <a:lnTo>
                    <a:pt x="257302" y="46456"/>
                  </a:lnTo>
                  <a:lnTo>
                    <a:pt x="277304" y="46456"/>
                  </a:lnTo>
                  <a:lnTo>
                    <a:pt x="277304" y="36576"/>
                  </a:lnTo>
                  <a:lnTo>
                    <a:pt x="257302" y="36576"/>
                  </a:lnTo>
                  <a:lnTo>
                    <a:pt x="257302" y="10706"/>
                  </a:lnTo>
                  <a:lnTo>
                    <a:pt x="280949" y="10706"/>
                  </a:lnTo>
                  <a:lnTo>
                    <a:pt x="280949" y="939"/>
                  </a:lnTo>
                  <a:lnTo>
                    <a:pt x="246253" y="939"/>
                  </a:lnTo>
                  <a:lnTo>
                    <a:pt x="246253" y="83261"/>
                  </a:lnTo>
                  <a:lnTo>
                    <a:pt x="281305" y="83261"/>
                  </a:lnTo>
                  <a:lnTo>
                    <a:pt x="281305" y="73494"/>
                  </a:lnTo>
                  <a:close/>
                </a:path>
                <a:path w="756919" h="84454">
                  <a:moveTo>
                    <a:pt x="349389" y="83261"/>
                  </a:moveTo>
                  <a:lnTo>
                    <a:pt x="337502" y="49504"/>
                  </a:lnTo>
                  <a:lnTo>
                    <a:pt x="336918" y="47866"/>
                  </a:lnTo>
                  <a:lnTo>
                    <a:pt x="343039" y="45389"/>
                  </a:lnTo>
                  <a:lnTo>
                    <a:pt x="346557" y="40335"/>
                  </a:lnTo>
                  <a:lnTo>
                    <a:pt x="346557" y="39865"/>
                  </a:lnTo>
                  <a:lnTo>
                    <a:pt x="346557" y="18338"/>
                  </a:lnTo>
                  <a:lnTo>
                    <a:pt x="345224" y="10693"/>
                  </a:lnTo>
                  <a:lnTo>
                    <a:pt x="345186" y="10515"/>
                  </a:lnTo>
                  <a:lnTo>
                    <a:pt x="341249" y="5105"/>
                  </a:lnTo>
                  <a:lnTo>
                    <a:pt x="335508" y="2235"/>
                  </a:lnTo>
                  <a:lnTo>
                    <a:pt x="335508" y="13169"/>
                  </a:lnTo>
                  <a:lnTo>
                    <a:pt x="335508" y="37401"/>
                  </a:lnTo>
                  <a:lnTo>
                    <a:pt x="332219" y="39865"/>
                  </a:lnTo>
                  <a:lnTo>
                    <a:pt x="317042" y="39865"/>
                  </a:lnTo>
                  <a:lnTo>
                    <a:pt x="317042" y="10693"/>
                  </a:lnTo>
                  <a:lnTo>
                    <a:pt x="332219" y="10693"/>
                  </a:lnTo>
                  <a:lnTo>
                    <a:pt x="335508" y="13169"/>
                  </a:lnTo>
                  <a:lnTo>
                    <a:pt x="335508" y="2235"/>
                  </a:lnTo>
                  <a:lnTo>
                    <a:pt x="334962" y="1955"/>
                  </a:lnTo>
                  <a:lnTo>
                    <a:pt x="326567" y="939"/>
                  </a:lnTo>
                  <a:lnTo>
                    <a:pt x="305993" y="939"/>
                  </a:lnTo>
                  <a:lnTo>
                    <a:pt x="305993" y="83261"/>
                  </a:lnTo>
                  <a:lnTo>
                    <a:pt x="317042" y="83261"/>
                  </a:lnTo>
                  <a:lnTo>
                    <a:pt x="317042" y="49504"/>
                  </a:lnTo>
                  <a:lnTo>
                    <a:pt x="326682" y="49504"/>
                  </a:lnTo>
                  <a:lnTo>
                    <a:pt x="338099" y="83261"/>
                  </a:lnTo>
                  <a:lnTo>
                    <a:pt x="349389" y="83261"/>
                  </a:lnTo>
                  <a:close/>
                </a:path>
                <a:path w="756919" h="84454">
                  <a:moveTo>
                    <a:pt x="410425" y="47739"/>
                  </a:moveTo>
                  <a:lnTo>
                    <a:pt x="405955" y="43738"/>
                  </a:lnTo>
                  <a:lnTo>
                    <a:pt x="383489" y="31153"/>
                  </a:lnTo>
                  <a:lnTo>
                    <a:pt x="381723" y="29400"/>
                  </a:lnTo>
                  <a:lnTo>
                    <a:pt x="381723" y="12230"/>
                  </a:lnTo>
                  <a:lnTo>
                    <a:pt x="384898" y="9639"/>
                  </a:lnTo>
                  <a:lnTo>
                    <a:pt x="396189" y="9639"/>
                  </a:lnTo>
                  <a:lnTo>
                    <a:pt x="399364" y="12230"/>
                  </a:lnTo>
                  <a:lnTo>
                    <a:pt x="399364" y="29984"/>
                  </a:lnTo>
                  <a:lnTo>
                    <a:pt x="410184" y="29984"/>
                  </a:lnTo>
                  <a:lnTo>
                    <a:pt x="410184" y="16929"/>
                  </a:lnTo>
                  <a:lnTo>
                    <a:pt x="408724" y="9283"/>
                  </a:lnTo>
                  <a:lnTo>
                    <a:pt x="404660" y="4013"/>
                  </a:lnTo>
                  <a:lnTo>
                    <a:pt x="398475" y="977"/>
                  </a:lnTo>
                  <a:lnTo>
                    <a:pt x="390664" y="0"/>
                  </a:lnTo>
                  <a:lnTo>
                    <a:pt x="382612" y="977"/>
                  </a:lnTo>
                  <a:lnTo>
                    <a:pt x="376428" y="4013"/>
                  </a:lnTo>
                  <a:lnTo>
                    <a:pt x="372364" y="9283"/>
                  </a:lnTo>
                  <a:lnTo>
                    <a:pt x="370903" y="16929"/>
                  </a:lnTo>
                  <a:lnTo>
                    <a:pt x="370903" y="35153"/>
                  </a:lnTo>
                  <a:lnTo>
                    <a:pt x="374904" y="38684"/>
                  </a:lnTo>
                  <a:lnTo>
                    <a:pt x="382435" y="43040"/>
                  </a:lnTo>
                  <a:lnTo>
                    <a:pt x="397840" y="51625"/>
                  </a:lnTo>
                  <a:lnTo>
                    <a:pt x="399605" y="53733"/>
                  </a:lnTo>
                  <a:lnTo>
                    <a:pt x="399605" y="71615"/>
                  </a:lnTo>
                  <a:lnTo>
                    <a:pt x="396430" y="74549"/>
                  </a:lnTo>
                  <a:lnTo>
                    <a:pt x="384898" y="74549"/>
                  </a:lnTo>
                  <a:lnTo>
                    <a:pt x="381723" y="71615"/>
                  </a:lnTo>
                  <a:lnTo>
                    <a:pt x="381723" y="53035"/>
                  </a:lnTo>
                  <a:lnTo>
                    <a:pt x="370903" y="53035"/>
                  </a:lnTo>
                  <a:lnTo>
                    <a:pt x="370903" y="67030"/>
                  </a:lnTo>
                  <a:lnTo>
                    <a:pt x="372224" y="74980"/>
                  </a:lnTo>
                  <a:lnTo>
                    <a:pt x="376047" y="80289"/>
                  </a:lnTo>
                  <a:lnTo>
                    <a:pt x="382219" y="83273"/>
                  </a:lnTo>
                  <a:lnTo>
                    <a:pt x="390550" y="84201"/>
                  </a:lnTo>
                  <a:lnTo>
                    <a:pt x="399110" y="83261"/>
                  </a:lnTo>
                  <a:lnTo>
                    <a:pt x="405282" y="80251"/>
                  </a:lnTo>
                  <a:lnTo>
                    <a:pt x="409105" y="74930"/>
                  </a:lnTo>
                  <a:lnTo>
                    <a:pt x="410425" y="67030"/>
                  </a:lnTo>
                  <a:lnTo>
                    <a:pt x="410425" y="47739"/>
                  </a:lnTo>
                  <a:close/>
                </a:path>
                <a:path w="756919" h="84454">
                  <a:moveTo>
                    <a:pt x="503199" y="939"/>
                  </a:moveTo>
                  <a:lnTo>
                    <a:pt x="463448" y="939"/>
                  </a:lnTo>
                  <a:lnTo>
                    <a:pt x="463448" y="10706"/>
                  </a:lnTo>
                  <a:lnTo>
                    <a:pt x="477799" y="10706"/>
                  </a:lnTo>
                  <a:lnTo>
                    <a:pt x="477799" y="83261"/>
                  </a:lnTo>
                  <a:lnTo>
                    <a:pt x="488848" y="83261"/>
                  </a:lnTo>
                  <a:lnTo>
                    <a:pt x="488848" y="10706"/>
                  </a:lnTo>
                  <a:lnTo>
                    <a:pt x="503199" y="10706"/>
                  </a:lnTo>
                  <a:lnTo>
                    <a:pt x="503199" y="939"/>
                  </a:lnTo>
                  <a:close/>
                </a:path>
                <a:path w="756919" h="84454">
                  <a:moveTo>
                    <a:pt x="568706" y="83261"/>
                  </a:moveTo>
                  <a:lnTo>
                    <a:pt x="556818" y="49504"/>
                  </a:lnTo>
                  <a:lnTo>
                    <a:pt x="556234" y="47866"/>
                  </a:lnTo>
                  <a:lnTo>
                    <a:pt x="562356" y="45389"/>
                  </a:lnTo>
                  <a:lnTo>
                    <a:pt x="565873" y="40335"/>
                  </a:lnTo>
                  <a:lnTo>
                    <a:pt x="565873" y="39865"/>
                  </a:lnTo>
                  <a:lnTo>
                    <a:pt x="565873" y="18338"/>
                  </a:lnTo>
                  <a:lnTo>
                    <a:pt x="564540" y="10693"/>
                  </a:lnTo>
                  <a:lnTo>
                    <a:pt x="564515" y="10515"/>
                  </a:lnTo>
                  <a:lnTo>
                    <a:pt x="560565" y="5105"/>
                  </a:lnTo>
                  <a:lnTo>
                    <a:pt x="554824" y="2235"/>
                  </a:lnTo>
                  <a:lnTo>
                    <a:pt x="554824" y="13169"/>
                  </a:lnTo>
                  <a:lnTo>
                    <a:pt x="554824" y="37401"/>
                  </a:lnTo>
                  <a:lnTo>
                    <a:pt x="551535" y="39865"/>
                  </a:lnTo>
                  <a:lnTo>
                    <a:pt x="536359" y="39865"/>
                  </a:lnTo>
                  <a:lnTo>
                    <a:pt x="536359" y="10693"/>
                  </a:lnTo>
                  <a:lnTo>
                    <a:pt x="551535" y="10693"/>
                  </a:lnTo>
                  <a:lnTo>
                    <a:pt x="554824" y="13169"/>
                  </a:lnTo>
                  <a:lnTo>
                    <a:pt x="554824" y="2235"/>
                  </a:lnTo>
                  <a:lnTo>
                    <a:pt x="554278" y="1955"/>
                  </a:lnTo>
                  <a:lnTo>
                    <a:pt x="545884" y="939"/>
                  </a:lnTo>
                  <a:lnTo>
                    <a:pt x="525310" y="939"/>
                  </a:lnTo>
                  <a:lnTo>
                    <a:pt x="525310" y="83261"/>
                  </a:lnTo>
                  <a:lnTo>
                    <a:pt x="536359" y="83261"/>
                  </a:lnTo>
                  <a:lnTo>
                    <a:pt x="536359" y="49504"/>
                  </a:lnTo>
                  <a:lnTo>
                    <a:pt x="545998" y="49504"/>
                  </a:lnTo>
                  <a:lnTo>
                    <a:pt x="557415" y="83261"/>
                  </a:lnTo>
                  <a:lnTo>
                    <a:pt x="568706" y="83261"/>
                  </a:lnTo>
                  <a:close/>
                </a:path>
                <a:path w="756919" h="84454">
                  <a:moveTo>
                    <a:pt x="631736" y="939"/>
                  </a:moveTo>
                  <a:lnTo>
                    <a:pt x="620687" y="939"/>
                  </a:lnTo>
                  <a:lnTo>
                    <a:pt x="620687" y="71983"/>
                  </a:lnTo>
                  <a:lnTo>
                    <a:pt x="617855" y="74447"/>
                  </a:lnTo>
                  <a:lnTo>
                    <a:pt x="605624" y="74447"/>
                  </a:lnTo>
                  <a:lnTo>
                    <a:pt x="602805" y="71983"/>
                  </a:lnTo>
                  <a:lnTo>
                    <a:pt x="602805" y="939"/>
                  </a:lnTo>
                  <a:lnTo>
                    <a:pt x="591756" y="939"/>
                  </a:lnTo>
                  <a:lnTo>
                    <a:pt x="591756" y="66802"/>
                  </a:lnTo>
                  <a:lnTo>
                    <a:pt x="593090" y="74777"/>
                  </a:lnTo>
                  <a:lnTo>
                    <a:pt x="596963" y="80175"/>
                  </a:lnTo>
                  <a:lnTo>
                    <a:pt x="603161" y="83248"/>
                  </a:lnTo>
                  <a:lnTo>
                    <a:pt x="611505" y="84213"/>
                  </a:lnTo>
                  <a:lnTo>
                    <a:pt x="620331" y="83223"/>
                  </a:lnTo>
                  <a:lnTo>
                    <a:pt x="626529" y="80137"/>
                  </a:lnTo>
                  <a:lnTo>
                    <a:pt x="630402" y="74726"/>
                  </a:lnTo>
                  <a:lnTo>
                    <a:pt x="631736" y="66802"/>
                  </a:lnTo>
                  <a:lnTo>
                    <a:pt x="631736" y="939"/>
                  </a:lnTo>
                  <a:close/>
                </a:path>
                <a:path w="756919" h="84454">
                  <a:moveTo>
                    <a:pt x="696544" y="47739"/>
                  </a:moveTo>
                  <a:lnTo>
                    <a:pt x="692073" y="43738"/>
                  </a:lnTo>
                  <a:lnTo>
                    <a:pt x="669607" y="31153"/>
                  </a:lnTo>
                  <a:lnTo>
                    <a:pt x="667842" y="29400"/>
                  </a:lnTo>
                  <a:lnTo>
                    <a:pt x="667842" y="12230"/>
                  </a:lnTo>
                  <a:lnTo>
                    <a:pt x="671017" y="9639"/>
                  </a:lnTo>
                  <a:lnTo>
                    <a:pt x="682307" y="9639"/>
                  </a:lnTo>
                  <a:lnTo>
                    <a:pt x="685482" y="12230"/>
                  </a:lnTo>
                  <a:lnTo>
                    <a:pt x="685482" y="29984"/>
                  </a:lnTo>
                  <a:lnTo>
                    <a:pt x="696302" y="29984"/>
                  </a:lnTo>
                  <a:lnTo>
                    <a:pt x="696302" y="16929"/>
                  </a:lnTo>
                  <a:lnTo>
                    <a:pt x="694842" y="9283"/>
                  </a:lnTo>
                  <a:lnTo>
                    <a:pt x="690778" y="4013"/>
                  </a:lnTo>
                  <a:lnTo>
                    <a:pt x="684593" y="977"/>
                  </a:lnTo>
                  <a:lnTo>
                    <a:pt x="676783" y="0"/>
                  </a:lnTo>
                  <a:lnTo>
                    <a:pt x="668718" y="977"/>
                  </a:lnTo>
                  <a:lnTo>
                    <a:pt x="662546" y="4013"/>
                  </a:lnTo>
                  <a:lnTo>
                    <a:pt x="658482" y="9283"/>
                  </a:lnTo>
                  <a:lnTo>
                    <a:pt x="657021" y="16929"/>
                  </a:lnTo>
                  <a:lnTo>
                    <a:pt x="657021" y="35153"/>
                  </a:lnTo>
                  <a:lnTo>
                    <a:pt x="661022" y="38684"/>
                  </a:lnTo>
                  <a:lnTo>
                    <a:pt x="668553" y="43040"/>
                  </a:lnTo>
                  <a:lnTo>
                    <a:pt x="683958" y="51625"/>
                  </a:lnTo>
                  <a:lnTo>
                    <a:pt x="685723" y="53733"/>
                  </a:lnTo>
                  <a:lnTo>
                    <a:pt x="685723" y="71615"/>
                  </a:lnTo>
                  <a:lnTo>
                    <a:pt x="682548" y="74549"/>
                  </a:lnTo>
                  <a:lnTo>
                    <a:pt x="671017" y="74549"/>
                  </a:lnTo>
                  <a:lnTo>
                    <a:pt x="667842" y="71615"/>
                  </a:lnTo>
                  <a:lnTo>
                    <a:pt x="667842" y="53035"/>
                  </a:lnTo>
                  <a:lnTo>
                    <a:pt x="657021" y="53035"/>
                  </a:lnTo>
                  <a:lnTo>
                    <a:pt x="657021" y="67030"/>
                  </a:lnTo>
                  <a:lnTo>
                    <a:pt x="658329" y="74980"/>
                  </a:lnTo>
                  <a:lnTo>
                    <a:pt x="662165" y="80289"/>
                  </a:lnTo>
                  <a:lnTo>
                    <a:pt x="668337" y="83273"/>
                  </a:lnTo>
                  <a:lnTo>
                    <a:pt x="676668" y="84201"/>
                  </a:lnTo>
                  <a:lnTo>
                    <a:pt x="685228" y="83261"/>
                  </a:lnTo>
                  <a:lnTo>
                    <a:pt x="691388" y="80251"/>
                  </a:lnTo>
                  <a:lnTo>
                    <a:pt x="695223" y="74930"/>
                  </a:lnTo>
                  <a:lnTo>
                    <a:pt x="696544" y="67030"/>
                  </a:lnTo>
                  <a:lnTo>
                    <a:pt x="696544" y="47739"/>
                  </a:lnTo>
                  <a:close/>
                </a:path>
                <a:path w="756919" h="84454">
                  <a:moveTo>
                    <a:pt x="756678" y="939"/>
                  </a:moveTo>
                  <a:lnTo>
                    <a:pt x="716927" y="939"/>
                  </a:lnTo>
                  <a:lnTo>
                    <a:pt x="716927" y="10706"/>
                  </a:lnTo>
                  <a:lnTo>
                    <a:pt x="731278" y="10706"/>
                  </a:lnTo>
                  <a:lnTo>
                    <a:pt x="731278" y="83261"/>
                  </a:lnTo>
                  <a:lnTo>
                    <a:pt x="742327" y="83261"/>
                  </a:lnTo>
                  <a:lnTo>
                    <a:pt x="742327" y="10706"/>
                  </a:lnTo>
                  <a:lnTo>
                    <a:pt x="756678" y="10706"/>
                  </a:lnTo>
                  <a:lnTo>
                    <a:pt x="756678" y="939"/>
                  </a:lnTo>
                  <a:close/>
                </a:path>
              </a:pathLst>
            </a:custGeom>
            <a:solidFill>
              <a:srgbClr val="316FB6"/>
            </a:solidFill>
          </p:spPr>
          <p:txBody>
            <a:bodyPr wrap="square" lIns="0" tIns="0" rIns="0" bIns="0" rtlCol="0"/>
            <a:lstStyle/>
            <a:p>
              <a:endParaRPr/>
            </a:p>
          </p:txBody>
        </p:sp>
        <p:pic>
          <p:nvPicPr>
            <p:cNvPr id="7" name="object 7"/>
            <p:cNvPicPr/>
            <p:nvPr/>
          </p:nvPicPr>
          <p:blipFill>
            <a:blip r:embed="rId3" cstate="print"/>
            <a:stretch>
              <a:fillRect/>
            </a:stretch>
          </p:blipFill>
          <p:spPr>
            <a:xfrm>
              <a:off x="878865" y="9903936"/>
              <a:ext cx="64896" cy="131241"/>
            </a:xfrm>
            <a:prstGeom prst="rect">
              <a:avLst/>
            </a:prstGeom>
          </p:spPr>
        </p:pic>
        <p:sp>
          <p:nvSpPr>
            <p:cNvPr id="8" name="object 8"/>
            <p:cNvSpPr/>
            <p:nvPr/>
          </p:nvSpPr>
          <p:spPr>
            <a:xfrm>
              <a:off x="983388" y="9902435"/>
              <a:ext cx="63500" cy="134620"/>
            </a:xfrm>
            <a:custGeom>
              <a:avLst/>
              <a:gdLst/>
              <a:ahLst/>
              <a:cxnLst/>
              <a:rect l="l" t="t" r="r" b="b"/>
              <a:pathLst>
                <a:path w="63500" h="134620">
                  <a:moveTo>
                    <a:pt x="32359" y="0"/>
                  </a:moveTo>
                  <a:lnTo>
                    <a:pt x="30911" y="0"/>
                  </a:lnTo>
                  <a:lnTo>
                    <a:pt x="17948" y="1592"/>
                  </a:lnTo>
                  <a:lnTo>
                    <a:pt x="8226" y="6559"/>
                  </a:lnTo>
                  <a:lnTo>
                    <a:pt x="2118" y="15184"/>
                  </a:lnTo>
                  <a:lnTo>
                    <a:pt x="0" y="27749"/>
                  </a:lnTo>
                  <a:lnTo>
                    <a:pt x="0" y="106489"/>
                  </a:lnTo>
                  <a:lnTo>
                    <a:pt x="2118" y="118974"/>
                  </a:lnTo>
                  <a:lnTo>
                    <a:pt x="8226" y="127608"/>
                  </a:lnTo>
                  <a:lnTo>
                    <a:pt x="17948" y="132619"/>
                  </a:lnTo>
                  <a:lnTo>
                    <a:pt x="30911" y="134239"/>
                  </a:lnTo>
                  <a:lnTo>
                    <a:pt x="32359" y="134239"/>
                  </a:lnTo>
                  <a:lnTo>
                    <a:pt x="45322" y="132619"/>
                  </a:lnTo>
                  <a:lnTo>
                    <a:pt x="55044" y="127608"/>
                  </a:lnTo>
                  <a:lnTo>
                    <a:pt x="61152" y="118974"/>
                  </a:lnTo>
                  <a:lnTo>
                    <a:pt x="61202" y="118681"/>
                  </a:lnTo>
                  <a:lnTo>
                    <a:pt x="22186" y="118681"/>
                  </a:lnTo>
                  <a:lnTo>
                    <a:pt x="17094" y="114744"/>
                  </a:lnTo>
                  <a:lnTo>
                    <a:pt x="17094" y="19494"/>
                  </a:lnTo>
                  <a:lnTo>
                    <a:pt x="22186" y="15557"/>
                  </a:lnTo>
                  <a:lnTo>
                    <a:pt x="61202" y="15557"/>
                  </a:lnTo>
                  <a:lnTo>
                    <a:pt x="61095" y="15184"/>
                  </a:lnTo>
                  <a:lnTo>
                    <a:pt x="55044" y="6630"/>
                  </a:lnTo>
                  <a:lnTo>
                    <a:pt x="45322" y="1619"/>
                  </a:lnTo>
                  <a:lnTo>
                    <a:pt x="32359" y="0"/>
                  </a:lnTo>
                  <a:close/>
                </a:path>
                <a:path w="63500" h="134620">
                  <a:moveTo>
                    <a:pt x="61202" y="15557"/>
                  </a:moveTo>
                  <a:lnTo>
                    <a:pt x="41084" y="15557"/>
                  </a:lnTo>
                  <a:lnTo>
                    <a:pt x="46177" y="19494"/>
                  </a:lnTo>
                  <a:lnTo>
                    <a:pt x="46177" y="114744"/>
                  </a:lnTo>
                  <a:lnTo>
                    <a:pt x="41084" y="118681"/>
                  </a:lnTo>
                  <a:lnTo>
                    <a:pt x="61202" y="118681"/>
                  </a:lnTo>
                  <a:lnTo>
                    <a:pt x="63271" y="106489"/>
                  </a:lnTo>
                  <a:lnTo>
                    <a:pt x="63271" y="27749"/>
                  </a:lnTo>
                  <a:lnTo>
                    <a:pt x="61202" y="15557"/>
                  </a:lnTo>
                  <a:close/>
                </a:path>
              </a:pathLst>
            </a:custGeom>
            <a:solidFill>
              <a:srgbClr val="222E53"/>
            </a:solidFill>
          </p:spPr>
          <p:txBody>
            <a:bodyPr wrap="square" lIns="0" tIns="0" rIns="0" bIns="0" rtlCol="0"/>
            <a:lstStyle/>
            <a:p>
              <a:endParaRPr/>
            </a:p>
          </p:txBody>
        </p:sp>
        <p:pic>
          <p:nvPicPr>
            <p:cNvPr id="9" name="object 9"/>
            <p:cNvPicPr/>
            <p:nvPr/>
          </p:nvPicPr>
          <p:blipFill>
            <a:blip r:embed="rId4" cstate="print"/>
            <a:stretch>
              <a:fillRect/>
            </a:stretch>
          </p:blipFill>
          <p:spPr>
            <a:xfrm>
              <a:off x="1086280" y="9903926"/>
              <a:ext cx="67081" cy="131254"/>
            </a:xfrm>
            <a:prstGeom prst="rect">
              <a:avLst/>
            </a:prstGeom>
          </p:spPr>
        </p:pic>
        <p:sp>
          <p:nvSpPr>
            <p:cNvPr id="10" name="object 10"/>
            <p:cNvSpPr/>
            <p:nvPr/>
          </p:nvSpPr>
          <p:spPr>
            <a:xfrm>
              <a:off x="1179360" y="9904259"/>
              <a:ext cx="61594" cy="130810"/>
            </a:xfrm>
            <a:custGeom>
              <a:avLst/>
              <a:gdLst/>
              <a:ahLst/>
              <a:cxnLst/>
              <a:rect l="l" t="t" r="r" b="b"/>
              <a:pathLst>
                <a:path w="61594" h="130809">
                  <a:moveTo>
                    <a:pt x="61442" y="0"/>
                  </a:moveTo>
                  <a:lnTo>
                    <a:pt x="0" y="0"/>
                  </a:lnTo>
                  <a:lnTo>
                    <a:pt x="0" y="15240"/>
                  </a:lnTo>
                  <a:lnTo>
                    <a:pt x="22174" y="15240"/>
                  </a:lnTo>
                  <a:lnTo>
                    <a:pt x="22174" y="130810"/>
                  </a:lnTo>
                  <a:lnTo>
                    <a:pt x="39268" y="130810"/>
                  </a:lnTo>
                  <a:lnTo>
                    <a:pt x="39268" y="15240"/>
                  </a:lnTo>
                  <a:lnTo>
                    <a:pt x="61442" y="15240"/>
                  </a:lnTo>
                  <a:lnTo>
                    <a:pt x="61442" y="0"/>
                  </a:lnTo>
                  <a:close/>
                </a:path>
              </a:pathLst>
            </a:custGeom>
            <a:solidFill>
              <a:srgbClr val="222E53"/>
            </a:solidFill>
          </p:spPr>
          <p:txBody>
            <a:bodyPr wrap="square" lIns="0" tIns="0" rIns="0" bIns="0" rtlCol="0"/>
            <a:lstStyle/>
            <a:p>
              <a:endParaRPr/>
            </a:p>
          </p:txBody>
        </p:sp>
        <p:pic>
          <p:nvPicPr>
            <p:cNvPr id="11" name="object 11"/>
            <p:cNvPicPr/>
            <p:nvPr/>
          </p:nvPicPr>
          <p:blipFill>
            <a:blip r:embed="rId5" cstate="print"/>
            <a:stretch>
              <a:fillRect/>
            </a:stretch>
          </p:blipFill>
          <p:spPr>
            <a:xfrm>
              <a:off x="1273341" y="9903931"/>
              <a:ext cx="64173" cy="131241"/>
            </a:xfrm>
            <a:prstGeom prst="rect">
              <a:avLst/>
            </a:prstGeom>
          </p:spPr>
        </p:pic>
        <p:sp>
          <p:nvSpPr>
            <p:cNvPr id="12" name="object 12"/>
            <p:cNvSpPr/>
            <p:nvPr/>
          </p:nvSpPr>
          <p:spPr>
            <a:xfrm>
              <a:off x="1377876" y="9903936"/>
              <a:ext cx="54610" cy="131445"/>
            </a:xfrm>
            <a:custGeom>
              <a:avLst/>
              <a:gdLst/>
              <a:ahLst/>
              <a:cxnLst/>
              <a:rect l="l" t="t" r="r" b="b"/>
              <a:pathLst>
                <a:path w="54609" h="131445">
                  <a:moveTo>
                    <a:pt x="53619" y="0"/>
                  </a:moveTo>
                  <a:lnTo>
                    <a:pt x="0" y="0"/>
                  </a:lnTo>
                  <a:lnTo>
                    <a:pt x="0" y="131241"/>
                  </a:lnTo>
                  <a:lnTo>
                    <a:pt x="54165" y="131241"/>
                  </a:lnTo>
                  <a:lnTo>
                    <a:pt x="54165" y="115684"/>
                  </a:lnTo>
                  <a:lnTo>
                    <a:pt x="17094" y="115684"/>
                  </a:lnTo>
                  <a:lnTo>
                    <a:pt x="17094" y="72555"/>
                  </a:lnTo>
                  <a:lnTo>
                    <a:pt x="47993" y="72555"/>
                  </a:lnTo>
                  <a:lnTo>
                    <a:pt x="47993" y="56807"/>
                  </a:lnTo>
                  <a:lnTo>
                    <a:pt x="17094" y="56807"/>
                  </a:lnTo>
                  <a:lnTo>
                    <a:pt x="17094" y="15557"/>
                  </a:lnTo>
                  <a:lnTo>
                    <a:pt x="53619" y="15557"/>
                  </a:lnTo>
                  <a:lnTo>
                    <a:pt x="53619" y="0"/>
                  </a:lnTo>
                  <a:close/>
                </a:path>
              </a:pathLst>
            </a:custGeom>
            <a:solidFill>
              <a:srgbClr val="222E53"/>
            </a:solidFill>
          </p:spPr>
          <p:txBody>
            <a:bodyPr wrap="square" lIns="0" tIns="0" rIns="0" bIns="0" rtlCol="0"/>
            <a:lstStyle/>
            <a:p>
              <a:endParaRPr/>
            </a:p>
          </p:txBody>
        </p:sp>
        <p:pic>
          <p:nvPicPr>
            <p:cNvPr id="13" name="object 13"/>
            <p:cNvPicPr/>
            <p:nvPr/>
          </p:nvPicPr>
          <p:blipFill>
            <a:blip r:embed="rId4" cstate="print"/>
            <a:stretch>
              <a:fillRect/>
            </a:stretch>
          </p:blipFill>
          <p:spPr>
            <a:xfrm>
              <a:off x="1468579" y="9903926"/>
              <a:ext cx="67081" cy="131254"/>
            </a:xfrm>
            <a:prstGeom prst="rect">
              <a:avLst/>
            </a:prstGeom>
          </p:spPr>
        </p:pic>
        <p:pic>
          <p:nvPicPr>
            <p:cNvPr id="14" name="object 14"/>
            <p:cNvPicPr/>
            <p:nvPr/>
          </p:nvPicPr>
          <p:blipFill>
            <a:blip r:embed="rId3" cstate="print"/>
            <a:stretch>
              <a:fillRect/>
            </a:stretch>
          </p:blipFill>
          <p:spPr>
            <a:xfrm>
              <a:off x="1570680" y="9903936"/>
              <a:ext cx="64897" cy="131241"/>
            </a:xfrm>
            <a:prstGeom prst="rect">
              <a:avLst/>
            </a:prstGeom>
          </p:spPr>
        </p:pic>
        <p:pic>
          <p:nvPicPr>
            <p:cNvPr id="15" name="object 15"/>
            <p:cNvPicPr/>
            <p:nvPr/>
          </p:nvPicPr>
          <p:blipFill>
            <a:blip r:embed="rId6" cstate="print"/>
            <a:stretch>
              <a:fillRect/>
            </a:stretch>
          </p:blipFill>
          <p:spPr>
            <a:xfrm>
              <a:off x="719124" y="9657321"/>
              <a:ext cx="367233" cy="278218"/>
            </a:xfrm>
            <a:prstGeom prst="rect">
              <a:avLst/>
            </a:prstGeom>
          </p:spPr>
        </p:pic>
        <p:pic>
          <p:nvPicPr>
            <p:cNvPr id="16" name="object 16"/>
            <p:cNvPicPr/>
            <p:nvPr/>
          </p:nvPicPr>
          <p:blipFill>
            <a:blip r:embed="rId7" cstate="print"/>
            <a:stretch>
              <a:fillRect/>
            </a:stretch>
          </p:blipFill>
          <p:spPr>
            <a:xfrm>
              <a:off x="818358" y="9664054"/>
              <a:ext cx="143297" cy="138737"/>
            </a:xfrm>
            <a:prstGeom prst="rect">
              <a:avLst/>
            </a:prstGeom>
          </p:spPr>
        </p:pic>
        <p:sp>
          <p:nvSpPr>
            <p:cNvPr id="17" name="object 17"/>
            <p:cNvSpPr/>
            <p:nvPr/>
          </p:nvSpPr>
          <p:spPr>
            <a:xfrm>
              <a:off x="792327" y="9721151"/>
              <a:ext cx="311785" cy="224154"/>
            </a:xfrm>
            <a:custGeom>
              <a:avLst/>
              <a:gdLst/>
              <a:ahLst/>
              <a:cxnLst/>
              <a:rect l="l" t="t" r="r" b="b"/>
              <a:pathLst>
                <a:path w="311784" h="224154">
                  <a:moveTo>
                    <a:pt x="295643" y="38430"/>
                  </a:moveTo>
                  <a:lnTo>
                    <a:pt x="287426" y="35991"/>
                  </a:lnTo>
                  <a:lnTo>
                    <a:pt x="283502" y="42265"/>
                  </a:lnTo>
                  <a:lnTo>
                    <a:pt x="281901" y="45885"/>
                  </a:lnTo>
                  <a:lnTo>
                    <a:pt x="269240" y="71920"/>
                  </a:lnTo>
                  <a:lnTo>
                    <a:pt x="252679" y="96329"/>
                  </a:lnTo>
                  <a:lnTo>
                    <a:pt x="230987" y="113931"/>
                  </a:lnTo>
                  <a:lnTo>
                    <a:pt x="202920" y="119494"/>
                  </a:lnTo>
                  <a:lnTo>
                    <a:pt x="178752" y="113995"/>
                  </a:lnTo>
                  <a:lnTo>
                    <a:pt x="155346" y="104343"/>
                  </a:lnTo>
                  <a:lnTo>
                    <a:pt x="131864" y="95707"/>
                  </a:lnTo>
                  <a:lnTo>
                    <a:pt x="86042" y="98806"/>
                  </a:lnTo>
                  <a:lnTo>
                    <a:pt x="48729" y="125526"/>
                  </a:lnTo>
                  <a:lnTo>
                    <a:pt x="23253" y="159410"/>
                  </a:lnTo>
                  <a:lnTo>
                    <a:pt x="1117" y="215201"/>
                  </a:lnTo>
                  <a:lnTo>
                    <a:pt x="0" y="221818"/>
                  </a:lnTo>
                  <a:lnTo>
                    <a:pt x="8432" y="223989"/>
                  </a:lnTo>
                  <a:lnTo>
                    <a:pt x="11607" y="218503"/>
                  </a:lnTo>
                  <a:lnTo>
                    <a:pt x="20624" y="199961"/>
                  </a:lnTo>
                  <a:lnTo>
                    <a:pt x="27457" y="187833"/>
                  </a:lnTo>
                  <a:lnTo>
                    <a:pt x="66268" y="146202"/>
                  </a:lnTo>
                  <a:lnTo>
                    <a:pt x="113258" y="137147"/>
                  </a:lnTo>
                  <a:lnTo>
                    <a:pt x="139153" y="145186"/>
                  </a:lnTo>
                  <a:lnTo>
                    <a:pt x="157607" y="153974"/>
                  </a:lnTo>
                  <a:lnTo>
                    <a:pt x="163944" y="156413"/>
                  </a:lnTo>
                  <a:lnTo>
                    <a:pt x="185623" y="160020"/>
                  </a:lnTo>
                  <a:lnTo>
                    <a:pt x="206794" y="156845"/>
                  </a:lnTo>
                  <a:lnTo>
                    <a:pt x="226593" y="147955"/>
                  </a:lnTo>
                  <a:lnTo>
                    <a:pt x="260108" y="115506"/>
                  </a:lnTo>
                  <a:lnTo>
                    <a:pt x="283679" y="72301"/>
                  </a:lnTo>
                  <a:lnTo>
                    <a:pt x="295275" y="46024"/>
                  </a:lnTo>
                  <a:lnTo>
                    <a:pt x="295643" y="38430"/>
                  </a:lnTo>
                  <a:close/>
                </a:path>
                <a:path w="311784" h="224154">
                  <a:moveTo>
                    <a:pt x="311454" y="12547"/>
                  </a:moveTo>
                  <a:lnTo>
                    <a:pt x="310756" y="10337"/>
                  </a:lnTo>
                  <a:lnTo>
                    <a:pt x="300723" y="10337"/>
                  </a:lnTo>
                  <a:lnTo>
                    <a:pt x="300062" y="9829"/>
                  </a:lnTo>
                  <a:lnTo>
                    <a:pt x="297484" y="1651"/>
                  </a:lnTo>
                  <a:lnTo>
                    <a:pt x="296964" y="0"/>
                  </a:lnTo>
                  <a:lnTo>
                    <a:pt x="294703" y="0"/>
                  </a:lnTo>
                  <a:lnTo>
                    <a:pt x="291604" y="9829"/>
                  </a:lnTo>
                  <a:lnTo>
                    <a:pt x="290931" y="10337"/>
                  </a:lnTo>
                  <a:lnTo>
                    <a:pt x="280911" y="10337"/>
                  </a:lnTo>
                  <a:lnTo>
                    <a:pt x="280212" y="12547"/>
                  </a:lnTo>
                  <a:lnTo>
                    <a:pt x="288328" y="18630"/>
                  </a:lnTo>
                  <a:lnTo>
                    <a:pt x="288582" y="19443"/>
                  </a:lnTo>
                  <a:lnTo>
                    <a:pt x="285483" y="29273"/>
                  </a:lnTo>
                  <a:lnTo>
                    <a:pt x="287312" y="30645"/>
                  </a:lnTo>
                  <a:lnTo>
                    <a:pt x="295414" y="24561"/>
                  </a:lnTo>
                  <a:lnTo>
                    <a:pt x="296240" y="24561"/>
                  </a:lnTo>
                  <a:lnTo>
                    <a:pt x="304355" y="30645"/>
                  </a:lnTo>
                  <a:lnTo>
                    <a:pt x="306184" y="29273"/>
                  </a:lnTo>
                  <a:lnTo>
                    <a:pt x="303085" y="19443"/>
                  </a:lnTo>
                  <a:lnTo>
                    <a:pt x="303339" y="18630"/>
                  </a:lnTo>
                  <a:lnTo>
                    <a:pt x="311454" y="12547"/>
                  </a:lnTo>
                  <a:close/>
                </a:path>
              </a:pathLst>
            </a:custGeom>
            <a:solidFill>
              <a:srgbClr val="222E53"/>
            </a:solidFill>
          </p:spPr>
          <p:txBody>
            <a:bodyPr wrap="square" lIns="0" tIns="0" rIns="0" bIns="0" rtlCol="0"/>
            <a:lstStyle/>
            <a:p>
              <a:endParaRPr/>
            </a:p>
          </p:txBody>
        </p:sp>
      </p:grpSp>
      <p:sp>
        <p:nvSpPr>
          <p:cNvPr id="18" name="object 18"/>
          <p:cNvSpPr txBox="1">
            <a:spLocks noGrp="1"/>
          </p:cNvSpPr>
          <p:nvPr>
            <p:ph type="title"/>
          </p:nvPr>
        </p:nvSpPr>
        <p:spPr>
          <a:xfrm>
            <a:off x="707299" y="673543"/>
            <a:ext cx="4796790" cy="493084"/>
          </a:xfrm>
          <a:prstGeom prst="rect">
            <a:avLst/>
          </a:prstGeom>
        </p:spPr>
        <p:txBody>
          <a:bodyPr vert="horz" wrap="square" lIns="0" tIns="46355" rIns="0" bIns="0" rtlCol="0">
            <a:spAutoFit/>
          </a:bodyPr>
          <a:lstStyle/>
          <a:p>
            <a:pPr marL="12700">
              <a:lnSpc>
                <a:spcPct val="100000"/>
              </a:lnSpc>
              <a:spcBef>
                <a:spcPts val="365"/>
              </a:spcBef>
            </a:pPr>
            <a:r>
              <a:rPr lang="en-GB" sz="2900" spc="-10" dirty="0">
                <a:solidFill>
                  <a:schemeClr val="tx2"/>
                </a:solidFill>
                <a:latin typeface="Quicksand" pitchFamily="2" charset="0"/>
              </a:rPr>
              <a:t>Introduction</a:t>
            </a:r>
            <a:endParaRPr sz="2900" dirty="0">
              <a:solidFill>
                <a:schemeClr val="tx2"/>
              </a:solidFill>
              <a:latin typeface="Quicksand" pitchFamily="2" charset="0"/>
            </a:endParaRPr>
          </a:p>
        </p:txBody>
      </p:sp>
      <p:sp>
        <p:nvSpPr>
          <p:cNvPr id="19" name="object 19"/>
          <p:cNvSpPr txBox="1"/>
          <p:nvPr/>
        </p:nvSpPr>
        <p:spPr>
          <a:xfrm>
            <a:off x="658594" y="1304185"/>
            <a:ext cx="6105772" cy="8708346"/>
          </a:xfrm>
          <a:prstGeom prst="rect">
            <a:avLst/>
          </a:prstGeom>
        </p:spPr>
        <p:txBody>
          <a:bodyPr vert="horz" wrap="square" lIns="0" tIns="12700" rIns="0" bIns="0" rtlCol="0">
            <a:spAutoFit/>
          </a:bodyPr>
          <a:lstStyle/>
          <a:p>
            <a:pPr algn="just"/>
            <a:r>
              <a:rPr lang="en-GB" sz="1100" dirty="0">
                <a:solidFill>
                  <a:srgbClr val="000000"/>
                </a:solidFill>
                <a:effectLst/>
                <a:latin typeface="Quicksand Medium" pitchFamily="2" charset="0"/>
                <a:ea typeface="Times New Roman" panose="02020603050405020304" pitchFamily="18" charset="0"/>
                <a:cs typeface="Calibri" panose="020F0502020204030204" pitchFamily="34" charset="0"/>
              </a:rPr>
              <a:t>At Kenton we are passionate about providing the very best education possible for young people in our city, our region and nationally and our strong and committed team share our vision of ensuring all our students not only reach their potential but that they are confident, happy and resilient students who treat each other with compassion and respect.</a:t>
            </a:r>
            <a:endParaRPr lang="en-GB" sz="1100" dirty="0">
              <a:solidFill>
                <a:srgbClr val="000000"/>
              </a:solidFill>
              <a:effectLst/>
              <a:latin typeface="Quicksand Medium" pitchFamily="2" charset="0"/>
              <a:ea typeface="Times New Roman" panose="02020603050405020304" pitchFamily="18" charset="0"/>
            </a:endParaRPr>
          </a:p>
          <a:p>
            <a:pPr algn="just"/>
            <a:r>
              <a:rPr lang="en-GB" sz="1100" dirty="0">
                <a:solidFill>
                  <a:srgbClr val="000000"/>
                </a:solidFill>
                <a:effectLst/>
                <a:latin typeface="Quicksand Medium" pitchFamily="2" charset="0"/>
                <a:ea typeface="Times New Roman" panose="02020603050405020304" pitchFamily="18" charset="0"/>
                <a:cs typeface="Calibri" panose="020F0502020204030204" pitchFamily="34" charset="0"/>
              </a:rPr>
              <a:t> </a:t>
            </a:r>
            <a:endParaRPr lang="en-GB" sz="1100" dirty="0">
              <a:solidFill>
                <a:srgbClr val="000000"/>
              </a:solidFill>
              <a:effectLst/>
              <a:latin typeface="Quicksand Medium" pitchFamily="2" charset="0"/>
              <a:ea typeface="Times New Roman" panose="02020603050405020304" pitchFamily="18" charset="0"/>
            </a:endParaRPr>
          </a:p>
          <a:p>
            <a:pPr algn="just"/>
            <a:r>
              <a:rPr lang="en-US" sz="1100" dirty="0">
                <a:latin typeface="Quicksand Medium" pitchFamily="2" charset="0"/>
              </a:rPr>
              <a:t>We are seeking applications to join our Learning Support team to </a:t>
            </a:r>
            <a:r>
              <a:rPr lang="en-GB" sz="1100" dirty="0">
                <a:solidFill>
                  <a:srgbClr val="000000"/>
                </a:solidFill>
                <a:latin typeface="Quicksand Medium" pitchFamily="2" charset="0"/>
                <a:cs typeface="Calibri" panose="020F0502020204030204" pitchFamily="34" charset="0"/>
              </a:rPr>
              <a:t>play a vital role in enhancing students' reading fluency within our Academy. This position requires strong coordination skills, a passion for supporting student development, and a commitment to delivering high-quality interventions.</a:t>
            </a:r>
          </a:p>
          <a:p>
            <a:pPr algn="just"/>
            <a:r>
              <a:rPr lang="en-US" sz="1100" dirty="0">
                <a:latin typeface="Quicksand Medium" pitchFamily="2" charset="0"/>
              </a:rPr>
              <a:t> </a:t>
            </a:r>
            <a:endParaRPr lang="en-GB" sz="1100" dirty="0">
              <a:latin typeface="Quicksand Medium" pitchFamily="2" charset="0"/>
            </a:endParaRPr>
          </a:p>
          <a:p>
            <a:pPr lvl="0" algn="just">
              <a:lnSpc>
                <a:spcPct val="107000"/>
              </a:lnSpc>
            </a:pPr>
            <a:r>
              <a:rPr lang="en-US" sz="1100" dirty="0">
                <a:latin typeface="Quicksand Medium" pitchFamily="2" charset="0"/>
              </a:rPr>
              <a:t>We are looking for candidates with </a:t>
            </a:r>
            <a:r>
              <a:rPr lang="en-GB" sz="1100" dirty="0">
                <a:solidFill>
                  <a:srgbClr val="000000"/>
                </a:solidFill>
                <a:latin typeface="Quicksand Medium" pitchFamily="2" charset="0"/>
                <a:cs typeface="Calibri" panose="020F0502020204030204" pitchFamily="34" charset="0"/>
              </a:rPr>
              <a:t>relevant experience in coordinating reading interventions or similar educational programs and strong organisational and coordination skills.</a:t>
            </a:r>
          </a:p>
          <a:p>
            <a:pPr algn="just"/>
            <a:endParaRPr lang="en-US" sz="1100" dirty="0">
              <a:latin typeface="Quicksand Medium" pitchFamily="2" charset="0"/>
            </a:endParaRPr>
          </a:p>
          <a:p>
            <a:pPr algn="just"/>
            <a:r>
              <a:rPr lang="en-US" sz="1100" dirty="0">
                <a:latin typeface="Quicksand Medium" pitchFamily="2" charset="0"/>
              </a:rPr>
              <a:t>You will have previous experience working with children and/or young people, preferably within an education setting, or those with a minimum of a level 2 qualification (grade 4 or above in English and Mathematics).  </a:t>
            </a:r>
          </a:p>
          <a:p>
            <a:pPr algn="just"/>
            <a:endParaRPr lang="en-US" sz="1100" dirty="0">
              <a:latin typeface="Quicksand Medium" pitchFamily="2" charset="0"/>
            </a:endParaRPr>
          </a:p>
          <a:p>
            <a:pPr algn="just"/>
            <a:r>
              <a:rPr lang="en-US" sz="1100" dirty="0">
                <a:latin typeface="Quicksand Medium" pitchFamily="2" charset="0"/>
              </a:rPr>
              <a:t>Previous experience working with children with special educational needs or social, emotional and mental health issues in a paid or voluntary capacity would be advantage but is not essential as full training is given.</a:t>
            </a:r>
          </a:p>
          <a:p>
            <a:pPr algn="just"/>
            <a:endParaRPr lang="en-US" sz="1100" dirty="0">
              <a:latin typeface="Quicksand Medium" pitchFamily="2" charset="0"/>
            </a:endParaRPr>
          </a:p>
          <a:p>
            <a:pPr algn="just"/>
            <a:r>
              <a:rPr lang="en-US" sz="1100" dirty="0">
                <a:latin typeface="Quicksand Medium" pitchFamily="2" charset="0"/>
              </a:rPr>
              <a:t>This role can also be offered as an apprenticeship opportunity with successful applicants studying towards a recognised Teaching Assistant qualification.  </a:t>
            </a:r>
          </a:p>
          <a:p>
            <a:pPr algn="just"/>
            <a:endParaRPr lang="en-US" sz="1100" dirty="0">
              <a:latin typeface="Quicksand Medium" pitchFamily="2" charset="0"/>
            </a:endParaRPr>
          </a:p>
          <a:p>
            <a:pPr algn="just"/>
            <a:r>
              <a:rPr lang="en-GB" sz="1100" dirty="0">
                <a:latin typeface="Quicksand Medium" pitchFamily="2" charset="0"/>
              </a:rPr>
              <a:t>If you have the skills, commitment and enthusiasm to succeed in this role, we want to hear from you.  In return we can offer you, </a:t>
            </a:r>
          </a:p>
          <a:p>
            <a:pPr algn="just"/>
            <a:endParaRPr lang="en-GB" sz="1100" dirty="0">
              <a:latin typeface="Quicksand Medium" pitchFamily="2" charset="0"/>
            </a:endParaRPr>
          </a:p>
          <a:p>
            <a:pPr marL="171450" indent="-171450" algn="just">
              <a:buFont typeface="Arial" panose="020B0604020202020204" pitchFamily="34" charset="0"/>
              <a:buChar char="•"/>
            </a:pPr>
            <a:r>
              <a:rPr lang="en-GB" sz="1100" dirty="0">
                <a:latin typeface="Quicksand Medium" pitchFamily="2" charset="0"/>
              </a:rPr>
              <a:t>Excellent training and development opportunities </a:t>
            </a:r>
          </a:p>
          <a:p>
            <a:pPr marL="171450" indent="-171450" algn="just">
              <a:buFont typeface="Arial" panose="020B0604020202020204" pitchFamily="34" charset="0"/>
              <a:buChar char="•"/>
            </a:pPr>
            <a:r>
              <a:rPr lang="en-GB" sz="1100" dirty="0">
                <a:latin typeface="Quicksand Medium" pitchFamily="2" charset="0"/>
              </a:rPr>
              <a:t>Access to the Local Government Pension Scheme</a:t>
            </a:r>
          </a:p>
          <a:p>
            <a:pPr marL="171450" indent="-171450" algn="just">
              <a:buFont typeface="Arial" panose="020B0604020202020204" pitchFamily="34" charset="0"/>
              <a:buChar char="•"/>
            </a:pPr>
            <a:r>
              <a:rPr lang="en-GB" sz="1100" dirty="0">
                <a:latin typeface="Quicksand Medium" pitchFamily="2" charset="0"/>
              </a:rPr>
              <a:t>Salary sacrifice schemes including a leased car and cycle to work scheme</a:t>
            </a:r>
          </a:p>
          <a:p>
            <a:pPr marL="171450" indent="-171450" algn="just">
              <a:buFont typeface="Arial" panose="020B0604020202020204" pitchFamily="34" charset="0"/>
              <a:buChar char="•"/>
            </a:pPr>
            <a:r>
              <a:rPr lang="en-GB" sz="1100" dirty="0">
                <a:latin typeface="Quicksand Medium" pitchFamily="2" charset="0"/>
              </a:rPr>
              <a:t>Free on-site parking with our school being within easy access of the A1, A19 and public transport</a:t>
            </a:r>
          </a:p>
          <a:p>
            <a:pPr marL="171450" indent="-171450" algn="just">
              <a:buFont typeface="Arial" panose="020B0604020202020204" pitchFamily="34" charset="0"/>
              <a:buChar char="•"/>
            </a:pPr>
            <a:r>
              <a:rPr lang="en-GB" sz="1100" dirty="0">
                <a:latin typeface="Quicksand Medium" pitchFamily="2" charset="0"/>
              </a:rPr>
              <a:t>Free gym access at Kenton School</a:t>
            </a:r>
          </a:p>
          <a:p>
            <a:pPr algn="just"/>
            <a:endParaRPr lang="en-GB" sz="1100" dirty="0">
              <a:latin typeface="Quicksand Medium" pitchFamily="2" charset="0"/>
            </a:endParaRPr>
          </a:p>
          <a:p>
            <a:pPr algn="just"/>
            <a:r>
              <a:rPr lang="en-GB" sz="1100" dirty="0">
                <a:latin typeface="Quicksand Medium" pitchFamily="2" charset="0"/>
              </a:rPr>
              <a:t>We look forward to receiving your application.</a:t>
            </a:r>
          </a:p>
          <a:p>
            <a:endParaRPr lang="en-GB" sz="1100" dirty="0">
              <a:latin typeface="Quicksand Medium" pitchFamily="2" charset="0"/>
            </a:endParaRPr>
          </a:p>
          <a:p>
            <a:pPr lvl="0"/>
            <a:r>
              <a:rPr lang="en-GB" sz="1100" dirty="0">
                <a:latin typeface="Quicksand Medium" pitchFamily="2" charset="0"/>
              </a:rPr>
              <a:t>Yours sincerely </a:t>
            </a:r>
          </a:p>
          <a:p>
            <a:pPr lvl="0"/>
            <a:endParaRPr lang="en-GB" sz="1100" dirty="0">
              <a:latin typeface="Quicksand Medium" pitchFamily="2" charset="0"/>
            </a:endParaRPr>
          </a:p>
          <a:p>
            <a:pPr lvl="0"/>
            <a:r>
              <a:rPr lang="en-GB" sz="1100" dirty="0">
                <a:latin typeface="Quicksand Medium" pitchFamily="2" charset="0"/>
              </a:rPr>
              <a:t>Julie Roberts</a:t>
            </a:r>
          </a:p>
          <a:p>
            <a:pPr lvl="0"/>
            <a:r>
              <a:rPr lang="en-GB" sz="1100" dirty="0">
                <a:latin typeface="Quicksand Medium" pitchFamily="2" charset="0"/>
              </a:rPr>
              <a:t>Principal</a:t>
            </a:r>
          </a:p>
          <a:p>
            <a:r>
              <a:rPr lang="en-GB" sz="1100" dirty="0">
                <a:latin typeface="Quicksand Medium" pitchFamily="2" charset="0"/>
              </a:rPr>
              <a:t>   </a:t>
            </a:r>
          </a:p>
          <a:p>
            <a:pPr marL="12700">
              <a:lnSpc>
                <a:spcPct val="100000"/>
              </a:lnSpc>
              <a:spcBef>
                <a:spcPts val="100"/>
              </a:spcBef>
            </a:pPr>
            <a:endParaRPr lang="en-GB" sz="900" spc="-60" dirty="0">
              <a:solidFill>
                <a:srgbClr val="231F20"/>
              </a:solidFill>
              <a:latin typeface="Quicksand" pitchFamily="2" charset="0"/>
              <a:cs typeface="Tahoma"/>
            </a:endParaRPr>
          </a:p>
          <a:p>
            <a:endParaRPr lang="en-GB" sz="1100" dirty="0">
              <a:latin typeface="Quicksand Medium" pitchFamily="2" charset="0"/>
            </a:endParaRPr>
          </a:p>
          <a:p>
            <a:endParaRPr lang="en-GB" sz="1100" dirty="0">
              <a:solidFill>
                <a:srgbClr val="000000"/>
              </a:solidFill>
              <a:effectLst/>
              <a:latin typeface="Quicksand Medium" pitchFamily="2" charset="0"/>
              <a:ea typeface="Times New Roman" panose="02020603050405020304" pitchFamily="18" charset="0"/>
            </a:endParaRPr>
          </a:p>
          <a:p>
            <a:endParaRPr lang="en-GB" sz="1100" dirty="0">
              <a:latin typeface="Quicksand Medium" pitchFamily="2" charset="0"/>
            </a:endParaRPr>
          </a:p>
          <a:p>
            <a:endParaRPr lang="en-GB" sz="1100" dirty="0">
              <a:latin typeface="Quicksand Medium" pitchFamily="2" charset="0"/>
            </a:endParaRPr>
          </a:p>
          <a:p>
            <a:pPr marL="12700" marR="94615">
              <a:lnSpc>
                <a:spcPct val="120400"/>
              </a:lnSpc>
              <a:spcBef>
                <a:spcPts val="565"/>
              </a:spcBef>
            </a:pPr>
            <a:endParaRPr lang="en-GB" sz="1100" spc="-10" dirty="0">
              <a:solidFill>
                <a:schemeClr val="tx1"/>
              </a:solidFill>
              <a:latin typeface="Quicksand Medium" pitchFamily="2" charset="0"/>
              <a:cs typeface="Tahoma"/>
            </a:endParaRPr>
          </a:p>
          <a:p>
            <a:pPr marL="12700" marR="94615">
              <a:lnSpc>
                <a:spcPct val="120400"/>
              </a:lnSpc>
              <a:spcBef>
                <a:spcPts val="565"/>
              </a:spcBef>
            </a:pPr>
            <a:endParaRPr lang="en-GB" sz="900" spc="-10" dirty="0">
              <a:solidFill>
                <a:schemeClr val="tx1"/>
              </a:solidFill>
              <a:latin typeface="Quicksand" pitchFamily="2" charset="0"/>
              <a:cs typeface="Tahoma"/>
            </a:endParaRPr>
          </a:p>
          <a:p>
            <a:pPr marL="12700" marR="94615">
              <a:lnSpc>
                <a:spcPct val="120400"/>
              </a:lnSpc>
              <a:spcBef>
                <a:spcPts val="565"/>
              </a:spcBef>
            </a:pPr>
            <a:endParaRPr lang="en-GB" sz="900" spc="-10" dirty="0">
              <a:solidFill>
                <a:schemeClr val="tx1"/>
              </a:solidFill>
              <a:latin typeface="Quicksand" pitchFamily="2" charset="0"/>
              <a:cs typeface="Tahoma"/>
            </a:endParaRPr>
          </a:p>
          <a:p>
            <a:pPr marL="12700" marR="94615">
              <a:lnSpc>
                <a:spcPct val="120400"/>
              </a:lnSpc>
              <a:spcBef>
                <a:spcPts val="565"/>
              </a:spcBef>
            </a:pPr>
            <a:endParaRPr lang="en-GB" sz="900" spc="-10" dirty="0">
              <a:solidFill>
                <a:schemeClr val="tx1"/>
              </a:solidFill>
              <a:latin typeface="Quicksand" pitchFamily="2" charset="0"/>
              <a:cs typeface="Tahoma"/>
            </a:endParaRPr>
          </a:p>
          <a:p>
            <a:pPr marL="12700" marR="94615">
              <a:lnSpc>
                <a:spcPct val="120400"/>
              </a:lnSpc>
              <a:spcBef>
                <a:spcPts val="565"/>
              </a:spcBef>
            </a:pPr>
            <a:endParaRPr sz="900" dirty="0">
              <a:solidFill>
                <a:schemeClr val="tx1"/>
              </a:solidFill>
              <a:latin typeface="Quicksand" pitchFamily="2" charset="0"/>
              <a:cs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3809" y="-80208"/>
            <a:ext cx="7560309" cy="3801745"/>
            <a:chOff x="0" y="3"/>
            <a:chExt cx="7560309" cy="3801745"/>
          </a:xfrm>
        </p:grpSpPr>
        <p:sp>
          <p:nvSpPr>
            <p:cNvPr id="5" name="object 5"/>
            <p:cNvSpPr/>
            <p:nvPr/>
          </p:nvSpPr>
          <p:spPr>
            <a:xfrm>
              <a:off x="0" y="3"/>
              <a:ext cx="7558405" cy="3426460"/>
            </a:xfrm>
            <a:custGeom>
              <a:avLst/>
              <a:gdLst/>
              <a:ahLst/>
              <a:cxnLst/>
              <a:rect l="l" t="t" r="r" b="b"/>
              <a:pathLst>
                <a:path w="7558405" h="3426460">
                  <a:moveTo>
                    <a:pt x="7558227" y="0"/>
                  </a:moveTo>
                  <a:lnTo>
                    <a:pt x="0" y="0"/>
                  </a:lnTo>
                  <a:lnTo>
                    <a:pt x="0" y="3204006"/>
                  </a:lnTo>
                  <a:lnTo>
                    <a:pt x="395998" y="2826004"/>
                  </a:lnTo>
                  <a:lnTo>
                    <a:pt x="1007999" y="2394000"/>
                  </a:lnTo>
                  <a:lnTo>
                    <a:pt x="1465160" y="2232901"/>
                  </a:lnTo>
                  <a:lnTo>
                    <a:pt x="2281364" y="2335555"/>
                  </a:lnTo>
                  <a:lnTo>
                    <a:pt x="3078594" y="2836037"/>
                  </a:lnTo>
                  <a:lnTo>
                    <a:pt x="4264939" y="3426333"/>
                  </a:lnTo>
                  <a:lnTo>
                    <a:pt x="4919992" y="3384003"/>
                  </a:lnTo>
                  <a:lnTo>
                    <a:pt x="5886005" y="3257994"/>
                  </a:lnTo>
                  <a:lnTo>
                    <a:pt x="6533997" y="2843999"/>
                  </a:lnTo>
                  <a:lnTo>
                    <a:pt x="7558227" y="1979993"/>
                  </a:lnTo>
                  <a:lnTo>
                    <a:pt x="7558227" y="0"/>
                  </a:lnTo>
                  <a:close/>
                </a:path>
              </a:pathLst>
            </a:custGeom>
            <a:solidFill>
              <a:srgbClr val="212D54"/>
            </a:solidFill>
          </p:spPr>
          <p:txBody>
            <a:bodyPr wrap="square" lIns="0" tIns="0" rIns="0" bIns="0" rtlCol="0"/>
            <a:lstStyle/>
            <a:p>
              <a:endParaRPr>
                <a:latin typeface="Quicksand" pitchFamily="2" charset="0"/>
              </a:endParaRPr>
            </a:p>
          </p:txBody>
        </p:sp>
        <p:pic>
          <p:nvPicPr>
            <p:cNvPr id="6" name="object 6"/>
            <p:cNvPicPr/>
            <p:nvPr/>
          </p:nvPicPr>
          <p:blipFill>
            <a:blip r:embed="rId2" cstate="print"/>
            <a:stretch>
              <a:fillRect/>
            </a:stretch>
          </p:blipFill>
          <p:spPr>
            <a:xfrm>
              <a:off x="0" y="1241996"/>
              <a:ext cx="7559992" cy="2559189"/>
            </a:xfrm>
            <a:prstGeom prst="rect">
              <a:avLst/>
            </a:prstGeom>
          </p:spPr>
        </p:pic>
      </p:grpSp>
      <p:sp>
        <p:nvSpPr>
          <p:cNvPr id="7" name="object 7"/>
          <p:cNvSpPr txBox="1"/>
          <p:nvPr/>
        </p:nvSpPr>
        <p:spPr>
          <a:xfrm>
            <a:off x="630943" y="4171891"/>
            <a:ext cx="1363592" cy="2595582"/>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3370B5"/>
                </a:solidFill>
                <a:latin typeface="Quicksand" pitchFamily="2" charset="0"/>
                <a:cs typeface="Tahoma"/>
              </a:rPr>
              <a:t>Job</a:t>
            </a:r>
            <a:r>
              <a:rPr sz="1200" b="1" spc="40" dirty="0">
                <a:solidFill>
                  <a:srgbClr val="3370B5"/>
                </a:solidFill>
                <a:latin typeface="Quicksand" pitchFamily="2" charset="0"/>
                <a:cs typeface="Tahoma"/>
              </a:rPr>
              <a:t> </a:t>
            </a:r>
            <a:r>
              <a:rPr sz="1200" b="1" spc="-10" dirty="0">
                <a:solidFill>
                  <a:srgbClr val="3370B5"/>
                </a:solidFill>
                <a:latin typeface="Quicksand" pitchFamily="2" charset="0"/>
                <a:cs typeface="Tahoma"/>
              </a:rPr>
              <a:t>Purpose</a:t>
            </a:r>
            <a:endParaRPr lang="en-GB" sz="1200" b="1" spc="-10" dirty="0">
              <a:solidFill>
                <a:srgbClr val="3370B5"/>
              </a:solidFill>
              <a:latin typeface="Quicksand" pitchFamily="2" charset="0"/>
              <a:cs typeface="Tahoma"/>
            </a:endParaRPr>
          </a:p>
          <a:p>
            <a:endParaRPr lang="en-US" sz="1100" dirty="0">
              <a:latin typeface="Quicksand Medium" pitchFamily="2" charset="0"/>
            </a:endParaRPr>
          </a:p>
          <a:p>
            <a:pPr>
              <a:spcAft>
                <a:spcPts val="0"/>
              </a:spcAft>
            </a:pPr>
            <a:r>
              <a:rPr lang="en-GB" sz="1100" dirty="0">
                <a:latin typeface="Quicksand Medium" pitchFamily="2" charset="0"/>
                <a:ea typeface="Calibri" panose="020F0502020204030204" pitchFamily="34" charset="0"/>
                <a:cs typeface="Calibri" panose="020F0502020204030204" pitchFamily="34" charset="0"/>
              </a:rPr>
              <a:t>To provide classroom support duties including curriculum related tasks under the direction of the teacher and responding to pupils’ social, emotional, behavioural and physical needs.</a:t>
            </a:r>
          </a:p>
          <a:p>
            <a:pPr marL="12700">
              <a:lnSpc>
                <a:spcPct val="100000"/>
              </a:lnSpc>
              <a:spcBef>
                <a:spcPts val="100"/>
              </a:spcBef>
            </a:pPr>
            <a:endParaRPr sz="1200" dirty="0">
              <a:latin typeface="Quicksand" pitchFamily="2" charset="0"/>
              <a:cs typeface="Tahoma"/>
            </a:endParaRPr>
          </a:p>
        </p:txBody>
      </p:sp>
      <p:sp>
        <p:nvSpPr>
          <p:cNvPr id="10" name="object 10"/>
          <p:cNvSpPr txBox="1"/>
          <p:nvPr/>
        </p:nvSpPr>
        <p:spPr>
          <a:xfrm>
            <a:off x="2358508" y="3536530"/>
            <a:ext cx="4768095" cy="6705618"/>
          </a:xfrm>
          <a:prstGeom prst="rect">
            <a:avLst/>
          </a:prstGeom>
        </p:spPr>
        <p:txBody>
          <a:bodyPr vert="horz" wrap="square" lIns="0" tIns="12700" rIns="0" bIns="0" rtlCol="0" anchor="t">
            <a:spAutoFit/>
          </a:bodyPr>
          <a:lstStyle/>
          <a:p>
            <a:pPr lvl="0"/>
            <a:endParaRPr lang="en-US" sz="1800" dirty="0"/>
          </a:p>
          <a:p>
            <a:r>
              <a:rPr lang="en-GB" sz="1100" b="1" spc="-50" dirty="0">
                <a:solidFill>
                  <a:srgbClr val="26B293"/>
                </a:solidFill>
                <a:latin typeface="Quicksand" pitchFamily="2" charset="0"/>
                <a:cs typeface="Tahoma"/>
              </a:rPr>
              <a:t>Main</a:t>
            </a:r>
            <a:r>
              <a:rPr lang="en-GB" sz="1100" b="1" spc="-25" dirty="0">
                <a:solidFill>
                  <a:srgbClr val="26B293"/>
                </a:solidFill>
                <a:latin typeface="Quicksand" pitchFamily="2" charset="0"/>
                <a:cs typeface="Tahoma"/>
              </a:rPr>
              <a:t> </a:t>
            </a:r>
            <a:r>
              <a:rPr lang="en-GB" sz="1100" b="1" spc="-10" dirty="0">
                <a:solidFill>
                  <a:srgbClr val="26B293"/>
                </a:solidFill>
                <a:latin typeface="Quicksand" pitchFamily="2" charset="0"/>
                <a:cs typeface="Tahoma"/>
              </a:rPr>
              <a:t>Responsibilities</a:t>
            </a:r>
            <a:endParaRPr lang="en-GB" sz="1100" dirty="0">
              <a:latin typeface="Quicksand" pitchFamily="2" charset="0"/>
              <a:cs typeface="Tahoma"/>
            </a:endParaRPr>
          </a:p>
          <a:p>
            <a:r>
              <a:rPr lang="en-GB" sz="1100" dirty="0">
                <a:solidFill>
                  <a:srgbClr val="231F20"/>
                </a:solidFill>
                <a:latin typeface="Quicksand Medium" pitchFamily="2" charset="0"/>
                <a:cs typeface="Tahoma"/>
              </a:rPr>
              <a:t>The</a:t>
            </a:r>
            <a:r>
              <a:rPr lang="en-GB" sz="1100" spc="4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following</a:t>
            </a:r>
            <a:r>
              <a:rPr lang="en-GB" sz="1100" spc="5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list</a:t>
            </a:r>
            <a:r>
              <a:rPr lang="en-GB" sz="1100" spc="5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is</a:t>
            </a:r>
            <a:r>
              <a:rPr lang="en-GB" sz="1100" spc="5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typical</a:t>
            </a:r>
            <a:r>
              <a:rPr lang="en-GB" sz="1100" spc="50" dirty="0">
                <a:solidFill>
                  <a:srgbClr val="231F20"/>
                </a:solidFill>
                <a:latin typeface="Quicksand Medium" pitchFamily="2" charset="0"/>
                <a:cs typeface="Tahoma"/>
              </a:rPr>
              <a:t> </a:t>
            </a:r>
            <a:r>
              <a:rPr lang="en-GB" sz="1100" spc="-25" dirty="0">
                <a:solidFill>
                  <a:srgbClr val="231F20"/>
                </a:solidFill>
                <a:latin typeface="Quicksand Medium" pitchFamily="2" charset="0"/>
                <a:cs typeface="Tahoma"/>
              </a:rPr>
              <a:t>of</a:t>
            </a:r>
            <a:r>
              <a:rPr lang="en-GB" sz="1100" spc="50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the</a:t>
            </a:r>
            <a:r>
              <a:rPr lang="en-GB" sz="1100" spc="2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level</a:t>
            </a:r>
            <a:r>
              <a:rPr lang="en-GB" sz="1100" spc="2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of</a:t>
            </a:r>
            <a:r>
              <a:rPr lang="en-GB" sz="1100" spc="3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duties</a:t>
            </a:r>
            <a:r>
              <a:rPr lang="en-GB" sz="1100" spc="2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which</a:t>
            </a:r>
            <a:r>
              <a:rPr lang="en-GB" sz="1100" spc="30" dirty="0">
                <a:solidFill>
                  <a:srgbClr val="231F20"/>
                </a:solidFill>
                <a:latin typeface="Quicksand Medium" pitchFamily="2" charset="0"/>
                <a:cs typeface="Tahoma"/>
              </a:rPr>
              <a:t> </a:t>
            </a:r>
            <a:r>
              <a:rPr lang="en-GB" sz="1100" spc="-25" dirty="0">
                <a:solidFill>
                  <a:srgbClr val="231F20"/>
                </a:solidFill>
                <a:latin typeface="Quicksand Medium" pitchFamily="2" charset="0"/>
                <a:cs typeface="Tahoma"/>
              </a:rPr>
              <a:t>the</a:t>
            </a:r>
            <a:r>
              <a:rPr lang="en-GB" sz="1100" spc="50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post</a:t>
            </a:r>
            <a:r>
              <a:rPr lang="en-GB" sz="1100" spc="6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holder</a:t>
            </a:r>
            <a:r>
              <a:rPr lang="en-GB" sz="1100" spc="7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will</a:t>
            </a:r>
            <a:r>
              <a:rPr lang="en-GB" sz="1100" spc="6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be</a:t>
            </a:r>
            <a:r>
              <a:rPr lang="en-GB" sz="1100" spc="7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expected</a:t>
            </a:r>
            <a:r>
              <a:rPr lang="en-GB" sz="1100" spc="65" dirty="0">
                <a:solidFill>
                  <a:srgbClr val="231F20"/>
                </a:solidFill>
                <a:latin typeface="Quicksand Medium" pitchFamily="2" charset="0"/>
                <a:cs typeface="Tahoma"/>
              </a:rPr>
              <a:t> </a:t>
            </a:r>
            <a:r>
              <a:rPr lang="en-GB" sz="1100" spc="-25" dirty="0">
                <a:solidFill>
                  <a:srgbClr val="231F20"/>
                </a:solidFill>
                <a:latin typeface="Quicksand Medium" pitchFamily="2" charset="0"/>
                <a:cs typeface="Tahoma"/>
              </a:rPr>
              <a:t>to </a:t>
            </a:r>
            <a:r>
              <a:rPr lang="en-GB" sz="1100" dirty="0">
                <a:solidFill>
                  <a:srgbClr val="231F20"/>
                </a:solidFill>
                <a:latin typeface="Quicksand Medium" pitchFamily="2" charset="0"/>
                <a:cs typeface="Tahoma"/>
              </a:rPr>
              <a:t>perform.</a:t>
            </a:r>
            <a:r>
              <a:rPr lang="en-GB" sz="1100" spc="280" dirty="0">
                <a:solidFill>
                  <a:srgbClr val="231F20"/>
                </a:solidFill>
                <a:latin typeface="Quicksand Medium" pitchFamily="2" charset="0"/>
                <a:cs typeface="Tahoma"/>
              </a:rPr>
              <a:t> </a:t>
            </a:r>
            <a:r>
              <a:rPr lang="en-GB" sz="1100" spc="-60" dirty="0">
                <a:solidFill>
                  <a:srgbClr val="231F20"/>
                </a:solidFill>
                <a:latin typeface="Quicksand Medium" pitchFamily="2" charset="0"/>
                <a:cs typeface="Tahoma"/>
              </a:rPr>
              <a:t>It</a:t>
            </a:r>
            <a:r>
              <a:rPr lang="en-GB" sz="1100" dirty="0">
                <a:solidFill>
                  <a:srgbClr val="231F20"/>
                </a:solidFill>
                <a:latin typeface="Quicksand Medium" pitchFamily="2" charset="0"/>
                <a:cs typeface="Tahoma"/>
              </a:rPr>
              <a:t> is</a:t>
            </a:r>
            <a:r>
              <a:rPr lang="en-GB" sz="1100" spc="-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not </a:t>
            </a:r>
            <a:r>
              <a:rPr lang="en-GB" sz="1100" spc="-10" dirty="0">
                <a:solidFill>
                  <a:srgbClr val="231F20"/>
                </a:solidFill>
                <a:latin typeface="Quicksand Medium" pitchFamily="2" charset="0"/>
                <a:cs typeface="Tahoma"/>
              </a:rPr>
              <a:t>necessarily </a:t>
            </a:r>
            <a:r>
              <a:rPr lang="en-GB" sz="1100" dirty="0">
                <a:solidFill>
                  <a:srgbClr val="231F20"/>
                </a:solidFill>
                <a:latin typeface="Quicksand Medium" pitchFamily="2" charset="0"/>
                <a:cs typeface="Tahoma"/>
              </a:rPr>
              <a:t>exhaustive</a:t>
            </a:r>
            <a:r>
              <a:rPr lang="en-GB" sz="1100" spc="7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and</a:t>
            </a:r>
            <a:r>
              <a:rPr lang="en-GB" sz="1100" spc="8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other</a:t>
            </a:r>
            <a:r>
              <a:rPr lang="en-GB" sz="1100" spc="8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duties</a:t>
            </a:r>
            <a:r>
              <a:rPr lang="en-GB" sz="1100" spc="80" dirty="0">
                <a:solidFill>
                  <a:srgbClr val="231F20"/>
                </a:solidFill>
                <a:latin typeface="Quicksand Medium" pitchFamily="2" charset="0"/>
                <a:cs typeface="Tahoma"/>
              </a:rPr>
              <a:t> </a:t>
            </a:r>
            <a:r>
              <a:rPr lang="en-GB" sz="1100" spc="-25" dirty="0">
                <a:solidFill>
                  <a:srgbClr val="231F20"/>
                </a:solidFill>
                <a:latin typeface="Quicksand Medium" pitchFamily="2" charset="0"/>
                <a:cs typeface="Tahoma"/>
              </a:rPr>
              <a:t>of</a:t>
            </a:r>
            <a:r>
              <a:rPr lang="en-GB" sz="1100" spc="500" dirty="0">
                <a:solidFill>
                  <a:srgbClr val="231F20"/>
                </a:solidFill>
                <a:latin typeface="Quicksand Medium" pitchFamily="2" charset="0"/>
                <a:cs typeface="Tahoma"/>
              </a:rPr>
              <a:t> </a:t>
            </a:r>
            <a:r>
              <a:rPr lang="en-GB" sz="1100" spc="70" dirty="0">
                <a:solidFill>
                  <a:srgbClr val="231F20"/>
                </a:solidFill>
                <a:latin typeface="Quicksand Medium" pitchFamily="2" charset="0"/>
                <a:cs typeface="Tahoma"/>
              </a:rPr>
              <a:t>a</a:t>
            </a:r>
            <a:r>
              <a:rPr lang="en-GB" sz="1100" spc="4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similar</a:t>
            </a:r>
            <a:r>
              <a:rPr lang="en-GB" sz="1100" spc="4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type</a:t>
            </a:r>
            <a:r>
              <a:rPr lang="en-GB" sz="1100" spc="4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and</a:t>
            </a:r>
            <a:r>
              <a:rPr lang="en-GB" sz="1100" spc="4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level</a:t>
            </a:r>
            <a:r>
              <a:rPr lang="en-GB" sz="1100" spc="40" dirty="0">
                <a:solidFill>
                  <a:srgbClr val="231F20"/>
                </a:solidFill>
                <a:latin typeface="Quicksand Medium" pitchFamily="2" charset="0"/>
                <a:cs typeface="Tahoma"/>
              </a:rPr>
              <a:t> </a:t>
            </a:r>
            <a:r>
              <a:rPr lang="en-GB" sz="1100" spc="60" dirty="0">
                <a:solidFill>
                  <a:srgbClr val="231F20"/>
                </a:solidFill>
                <a:latin typeface="Quicksand Medium" pitchFamily="2" charset="0"/>
                <a:cs typeface="Tahoma"/>
              </a:rPr>
              <a:t>may</a:t>
            </a:r>
            <a:r>
              <a:rPr lang="en-GB" sz="1100" spc="45" dirty="0">
                <a:solidFill>
                  <a:srgbClr val="231F20"/>
                </a:solidFill>
                <a:latin typeface="Quicksand Medium" pitchFamily="2" charset="0"/>
                <a:cs typeface="Tahoma"/>
              </a:rPr>
              <a:t> </a:t>
            </a:r>
            <a:r>
              <a:rPr lang="en-GB" sz="1100" spc="-25" dirty="0">
                <a:solidFill>
                  <a:srgbClr val="231F20"/>
                </a:solidFill>
                <a:latin typeface="Quicksand Medium" pitchFamily="2" charset="0"/>
                <a:cs typeface="Tahoma"/>
              </a:rPr>
              <a:t>be </a:t>
            </a:r>
            <a:r>
              <a:rPr lang="en-GB" sz="1100" dirty="0">
                <a:solidFill>
                  <a:srgbClr val="231F20"/>
                </a:solidFill>
                <a:latin typeface="Quicksand Medium" pitchFamily="2" charset="0"/>
                <a:cs typeface="Tahoma"/>
              </a:rPr>
              <a:t>required</a:t>
            </a:r>
            <a:r>
              <a:rPr lang="en-GB" sz="1100" spc="7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from</a:t>
            </a:r>
            <a:r>
              <a:rPr lang="en-GB" sz="1100" spc="7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time</a:t>
            </a:r>
            <a:r>
              <a:rPr lang="en-GB" sz="1100" spc="7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to</a:t>
            </a:r>
            <a:r>
              <a:rPr lang="en-GB" sz="1100" spc="70" dirty="0">
                <a:solidFill>
                  <a:srgbClr val="231F20"/>
                </a:solidFill>
                <a:latin typeface="Quicksand Medium" pitchFamily="2" charset="0"/>
                <a:cs typeface="Tahoma"/>
              </a:rPr>
              <a:t> </a:t>
            </a:r>
            <a:r>
              <a:rPr lang="en-GB" sz="1100" spc="-10" dirty="0">
                <a:solidFill>
                  <a:srgbClr val="231F20"/>
                </a:solidFill>
                <a:latin typeface="Quicksand Medium" pitchFamily="2" charset="0"/>
                <a:cs typeface="Tahoma"/>
              </a:rPr>
              <a:t>time.</a:t>
            </a:r>
            <a:endParaRPr lang="en-GB" sz="1100" dirty="0">
              <a:latin typeface="Quicksand Medium" pitchFamily="2" charset="0"/>
              <a:cs typeface="Tahoma"/>
            </a:endParaRPr>
          </a:p>
          <a:p>
            <a:pPr lvl="0"/>
            <a:endParaRPr lang="en-US" dirty="0">
              <a:latin typeface="Quicksand Medium" pitchFamily="2" charset="0"/>
            </a:endParaRPr>
          </a:p>
          <a:p>
            <a:pPr lvl="0"/>
            <a:r>
              <a:rPr lang="en-GB" sz="1100" b="1" dirty="0">
                <a:latin typeface="Quicksand Medium" pitchFamily="2" charset="0"/>
              </a:rPr>
              <a:t>1. General</a:t>
            </a:r>
            <a:endParaRPr lang="en-GB" sz="1100" dirty="0">
              <a:latin typeface="Quicksand Medium" pitchFamily="2" charset="0"/>
            </a:endParaRPr>
          </a:p>
          <a:p>
            <a:pPr marL="180975" indent="-180975">
              <a:buFont typeface="Arial" panose="020B0604020202020204" pitchFamily="34" charset="0"/>
              <a:buChar char="•"/>
            </a:pPr>
            <a:r>
              <a:rPr lang="en-GB" sz="1100" dirty="0">
                <a:latin typeface="Quicksand Medium"/>
              </a:rPr>
              <a:t>Support the teacher in the general management of the classroom.</a:t>
            </a:r>
          </a:p>
          <a:p>
            <a:pPr marL="171450" lvl="0" indent="-171450">
              <a:buFont typeface="Arial" panose="020B0604020202020204" pitchFamily="34" charset="0"/>
              <a:buChar char="•"/>
            </a:pPr>
            <a:r>
              <a:rPr lang="en-GB" sz="1100" dirty="0">
                <a:latin typeface="Quicksand Medium"/>
              </a:rPr>
              <a:t>Undertake activities, as directed by the Learning Support Manager, with individuals or small groups of pupils.</a:t>
            </a:r>
          </a:p>
          <a:p>
            <a:pPr marL="171450" indent="-171450">
              <a:buFont typeface="Arial" panose="020B0604020202020204" pitchFamily="34" charset="0"/>
              <a:buChar char="•"/>
            </a:pPr>
            <a:r>
              <a:rPr lang="en-GB" sz="1100" dirty="0">
                <a:latin typeface="Quicksand Medium"/>
              </a:rPr>
              <a:t>Provide clerical/admin support, </a:t>
            </a:r>
            <a:r>
              <a:rPr lang="en-GB" sz="1100" dirty="0" err="1">
                <a:latin typeface="Quicksand Medium"/>
              </a:rPr>
              <a:t>eg</a:t>
            </a:r>
            <a:r>
              <a:rPr lang="en-GB" sz="1100" dirty="0">
                <a:latin typeface="Quicksand Medium"/>
              </a:rPr>
              <a:t> photocopying, typing, filing, collection of money, administer coursework and exams. </a:t>
            </a:r>
          </a:p>
          <a:p>
            <a:pPr marL="171450" lvl="0" indent="-171450">
              <a:buFont typeface="Arial" panose="020B0604020202020204" pitchFamily="34" charset="0"/>
              <a:buChar char="•"/>
            </a:pPr>
            <a:r>
              <a:rPr lang="en-GB" sz="1100" dirty="0">
                <a:latin typeface="Quicksand Medium"/>
              </a:rPr>
              <a:t>Supervise groups of pupils alone and participating in general activities including giving sensitive support and intervention in children’s play.</a:t>
            </a:r>
          </a:p>
          <a:p>
            <a:pPr marL="171450" lvl="0" indent="-171450">
              <a:buFont typeface="Arial" panose="020B0604020202020204" pitchFamily="34" charset="0"/>
              <a:buChar char="•"/>
            </a:pPr>
            <a:r>
              <a:rPr lang="en-GB" sz="1100" dirty="0">
                <a:latin typeface="Quicksand Medium" pitchFamily="2" charset="0"/>
              </a:rPr>
              <a:t>Undertaking routine invigilation and marking.</a:t>
            </a:r>
          </a:p>
          <a:p>
            <a:pPr marL="171450" indent="-171450">
              <a:buFont typeface="Arial" panose="020B0604020202020204" pitchFamily="34" charset="0"/>
              <a:buChar char="•"/>
            </a:pPr>
            <a:r>
              <a:rPr lang="en-GB" sz="1100" dirty="0">
                <a:latin typeface="Quicksand Medium" pitchFamily="2" charset="0"/>
              </a:rPr>
              <a:t>Foster the growth of others by coaching, mentoring, and providing support to colleagues at the Academy for the implementation of LEAP and LEXONIK.</a:t>
            </a:r>
          </a:p>
          <a:p>
            <a:pPr marL="171450" indent="-171450">
              <a:buFont typeface="Arial" panose="020B0604020202020204" pitchFamily="34" charset="0"/>
              <a:buChar char="•"/>
            </a:pPr>
            <a:r>
              <a:rPr lang="en-GB" sz="1100" dirty="0">
                <a:latin typeface="Quicksand Medium" pitchFamily="2" charset="0"/>
              </a:rPr>
              <a:t>Lead the introduction of innovative practices across the Academy.</a:t>
            </a:r>
          </a:p>
          <a:p>
            <a:pPr marL="171450" indent="-171450">
              <a:buFont typeface="Arial" panose="020B0604020202020204" pitchFamily="34" charset="0"/>
              <a:buChar char="•"/>
            </a:pPr>
            <a:r>
              <a:rPr lang="en-GB" sz="1100" dirty="0">
                <a:latin typeface="Quicksand Medium" pitchFamily="2" charset="0"/>
              </a:rPr>
              <a:t>Demonstrate flexibility in meeting diverse and evolving role requirements.</a:t>
            </a:r>
          </a:p>
          <a:p>
            <a:pPr marL="171450" indent="-171450">
              <a:buFont typeface="Arial" panose="020B0604020202020204" pitchFamily="34" charset="0"/>
              <a:buChar char="•"/>
            </a:pPr>
            <a:r>
              <a:rPr lang="en-GB" sz="1100" dirty="0">
                <a:latin typeface="Quicksand Medium" pitchFamily="2" charset="0"/>
              </a:rPr>
              <a:t>Lead the introduction of innovative practices across the Academy.</a:t>
            </a:r>
          </a:p>
          <a:p>
            <a:pPr marL="171450" indent="-171450">
              <a:buFont typeface="Arial" panose="020B0604020202020204" pitchFamily="34" charset="0"/>
              <a:buChar char="•"/>
            </a:pPr>
            <a:r>
              <a:rPr lang="en-GB" sz="1100" dirty="0">
                <a:latin typeface="Quicksand Medium" pitchFamily="2" charset="0"/>
              </a:rPr>
              <a:t>Maintain a relentless commitment to providing the best possible education for our students.</a:t>
            </a:r>
          </a:p>
          <a:p>
            <a:pPr marL="171450" indent="-171450">
              <a:buFont typeface="Arial" panose="020B0604020202020204" pitchFamily="34" charset="0"/>
              <a:buChar char="•"/>
            </a:pPr>
            <a:r>
              <a:rPr lang="en-GB" sz="1100" dirty="0">
                <a:latin typeface="Quicksand Medium" pitchFamily="2" charset="0"/>
              </a:rPr>
              <a:t>Share good practices with other educational establishments beyond Kenton School.</a:t>
            </a:r>
          </a:p>
          <a:p>
            <a:pPr marL="171450" lvl="0" indent="-171450">
              <a:buFont typeface="Arial" panose="020B0604020202020204" pitchFamily="34" charset="0"/>
              <a:buChar char="•"/>
            </a:pPr>
            <a:endParaRPr lang="en-GB" sz="1100" dirty="0">
              <a:latin typeface="Quicksand Medium" pitchFamily="2" charset="0"/>
            </a:endParaRPr>
          </a:p>
          <a:p>
            <a:pPr lvl="0"/>
            <a:r>
              <a:rPr lang="en-GB" sz="1100" b="1" dirty="0">
                <a:latin typeface="Quicksand Medium" pitchFamily="2" charset="0"/>
              </a:rPr>
              <a:t>2. Classroom Organisation</a:t>
            </a:r>
            <a:endParaRPr lang="en-GB" sz="1100" dirty="0">
              <a:latin typeface="Quicksand Medium" pitchFamily="2" charset="0"/>
            </a:endParaRPr>
          </a:p>
          <a:p>
            <a:pPr marL="171450" lvl="0" indent="-171450">
              <a:buFont typeface="Arial" panose="020B0604020202020204" pitchFamily="34" charset="0"/>
              <a:buChar char="•"/>
            </a:pPr>
            <a:r>
              <a:rPr lang="en-GB" sz="1100" dirty="0">
                <a:latin typeface="Quicksand Medium"/>
              </a:rPr>
              <a:t>To be responsible for the organisation, classroom maintenance, setting out, clearing away and care of resources to create a purposeful and attractive learning environment.</a:t>
            </a:r>
          </a:p>
          <a:p>
            <a:pPr marL="171450" lvl="0" indent="-171450">
              <a:buFont typeface="Arial" panose="020B0604020202020204" pitchFamily="34" charset="0"/>
              <a:buChar char="•"/>
            </a:pPr>
            <a:r>
              <a:rPr lang="en-GB" sz="1100" dirty="0">
                <a:latin typeface="Quicksand Medium"/>
              </a:rPr>
              <a:t>Assist in the preparation, maintenance and repair of books, apparatus and equipment, to include cataloguing and stocktaking of all resources.</a:t>
            </a:r>
          </a:p>
          <a:p>
            <a:pPr marL="171450" lvl="0" indent="-171450">
              <a:buFont typeface="Arial" panose="020B0604020202020204" pitchFamily="34" charset="0"/>
              <a:buChar char="•"/>
            </a:pPr>
            <a:r>
              <a:rPr lang="en-GB" sz="1100" dirty="0">
                <a:latin typeface="Quicksand Medium"/>
              </a:rPr>
              <a:t>Prepare pupils’ work for display in the classroom and around the school.</a:t>
            </a:r>
          </a:p>
          <a:p>
            <a:pPr marL="180975" lvl="0" indent="-171450">
              <a:buFont typeface="Arial" panose="020B0604020202020204" pitchFamily="34" charset="0"/>
              <a:buChar char="•"/>
            </a:pPr>
            <a:r>
              <a:rPr lang="en-GB" sz="1100" dirty="0">
                <a:latin typeface="Quicksand Medium"/>
              </a:rPr>
              <a:t>Demonstrate creativity in assisting with the practical resourcing of the classroom</a:t>
            </a:r>
          </a:p>
          <a:p>
            <a:endParaRPr lang="en-GB" dirty="0"/>
          </a:p>
          <a:p>
            <a:endParaRPr lang="en-GB" dirty="0"/>
          </a:p>
          <a:p>
            <a:pPr marL="177800" marR="171450" indent="-165100">
              <a:lnSpc>
                <a:spcPct val="120400"/>
              </a:lnSpc>
              <a:spcBef>
                <a:spcPts val="100"/>
              </a:spcBef>
              <a:buClr>
                <a:srgbClr val="212D54"/>
              </a:buClr>
              <a:buChar char="•"/>
              <a:tabLst>
                <a:tab pos="177800" algn="l"/>
              </a:tabLst>
            </a:pPr>
            <a:endParaRPr sz="900" dirty="0">
              <a:latin typeface="Quicksand" pitchFamily="2" charset="0"/>
              <a:cs typeface="Tahoma"/>
            </a:endParaRPr>
          </a:p>
        </p:txBody>
      </p:sp>
      <p:sp>
        <p:nvSpPr>
          <p:cNvPr id="11" name="object 11"/>
          <p:cNvSpPr txBox="1">
            <a:spLocks noGrp="1"/>
          </p:cNvSpPr>
          <p:nvPr>
            <p:ph type="title"/>
          </p:nvPr>
        </p:nvSpPr>
        <p:spPr>
          <a:xfrm>
            <a:off x="284623" y="514247"/>
            <a:ext cx="4729195" cy="1154803"/>
          </a:xfrm>
          <a:prstGeom prst="rect">
            <a:avLst/>
          </a:prstGeom>
        </p:spPr>
        <p:txBody>
          <a:bodyPr vert="horz" wrap="square" lIns="0" tIns="46355" rIns="0" bIns="0" rtlCol="0">
            <a:spAutoFit/>
          </a:bodyPr>
          <a:lstStyle/>
          <a:p>
            <a:pPr marL="12700">
              <a:lnSpc>
                <a:spcPct val="100000"/>
              </a:lnSpc>
              <a:spcBef>
                <a:spcPts val="365"/>
              </a:spcBef>
            </a:pPr>
            <a:r>
              <a:rPr lang="en-GB" spc="-35" dirty="0">
                <a:latin typeface="Quicksand" pitchFamily="2" charset="0"/>
              </a:rPr>
              <a:t>Learning Support Assistant</a:t>
            </a:r>
            <a:br>
              <a:rPr lang="en-GB" spc="-35" dirty="0">
                <a:latin typeface="Quicksand" pitchFamily="2" charset="0"/>
              </a:rPr>
            </a:br>
            <a:r>
              <a:rPr lang="en-GB" spc="-35" dirty="0">
                <a:latin typeface="Quicksand" pitchFamily="2" charset="0"/>
              </a:rPr>
              <a:t>(Reading Intervention)</a:t>
            </a:r>
            <a:br>
              <a:rPr lang="en-GB" spc="-35" dirty="0">
                <a:latin typeface="Quicksand" pitchFamily="2" charset="0"/>
              </a:rPr>
            </a:br>
            <a:r>
              <a:rPr spc="55" dirty="0">
                <a:latin typeface="Quicksand" pitchFamily="2" charset="0"/>
              </a:rPr>
              <a:t>Job</a:t>
            </a:r>
            <a:r>
              <a:rPr spc="15" dirty="0">
                <a:latin typeface="Quicksand" pitchFamily="2" charset="0"/>
              </a:rPr>
              <a:t> </a:t>
            </a:r>
            <a:r>
              <a:rPr spc="-10" dirty="0">
                <a:latin typeface="Quicksand" pitchFamily="2" charset="0"/>
              </a:rPr>
              <a:t>Description</a:t>
            </a:r>
          </a:p>
        </p:txBody>
      </p:sp>
      <p:sp>
        <p:nvSpPr>
          <p:cNvPr id="12" name="object 12"/>
          <p:cNvSpPr txBox="1"/>
          <p:nvPr/>
        </p:nvSpPr>
        <p:spPr>
          <a:xfrm>
            <a:off x="5302250" y="646425"/>
            <a:ext cx="1676400" cy="632224"/>
          </a:xfrm>
          <a:prstGeom prst="rect">
            <a:avLst/>
          </a:prstGeom>
        </p:spPr>
        <p:txBody>
          <a:bodyPr vert="horz" wrap="square" lIns="0" tIns="67310" rIns="0" bIns="0" rtlCol="0">
            <a:spAutoFit/>
          </a:bodyPr>
          <a:lstStyle/>
          <a:p>
            <a:pPr marL="12700">
              <a:lnSpc>
                <a:spcPct val="100000"/>
              </a:lnSpc>
              <a:spcBef>
                <a:spcPts val="530"/>
              </a:spcBef>
            </a:pPr>
            <a:r>
              <a:rPr sz="1000" b="1" dirty="0">
                <a:solidFill>
                  <a:srgbClr val="FFFFFF"/>
                </a:solidFill>
                <a:latin typeface="Quicksand" pitchFamily="2" charset="0"/>
                <a:cs typeface="Tahoma"/>
              </a:rPr>
              <a:t>Pay</a:t>
            </a:r>
            <a:r>
              <a:rPr sz="1000" b="1" spc="-20" dirty="0">
                <a:solidFill>
                  <a:srgbClr val="FFFFFF"/>
                </a:solidFill>
                <a:latin typeface="Quicksand" pitchFamily="2" charset="0"/>
                <a:cs typeface="Tahoma"/>
              </a:rPr>
              <a:t> </a:t>
            </a:r>
            <a:r>
              <a:rPr sz="1000" b="1" spc="-30" dirty="0">
                <a:solidFill>
                  <a:srgbClr val="FFFFFF"/>
                </a:solidFill>
                <a:latin typeface="Quicksand" pitchFamily="2" charset="0"/>
                <a:cs typeface="Tahoma"/>
              </a:rPr>
              <a:t>Range:</a:t>
            </a:r>
            <a:r>
              <a:rPr sz="1000" b="1" spc="-25" dirty="0">
                <a:solidFill>
                  <a:srgbClr val="FFFFFF"/>
                </a:solidFill>
                <a:latin typeface="Quicksand" pitchFamily="2" charset="0"/>
                <a:cs typeface="Tahoma"/>
              </a:rPr>
              <a:t> </a:t>
            </a:r>
            <a:r>
              <a:rPr lang="en-GB" sz="1000" b="1" spc="-25" dirty="0">
                <a:solidFill>
                  <a:srgbClr val="FFFFFF"/>
                </a:solidFill>
                <a:latin typeface="Quicksand" pitchFamily="2" charset="0"/>
                <a:cs typeface="Tahoma"/>
              </a:rPr>
              <a:t>N3</a:t>
            </a:r>
            <a:endParaRPr sz="1000" dirty="0">
              <a:latin typeface="Quicksand" pitchFamily="2" charset="0"/>
              <a:cs typeface="Tahoma"/>
            </a:endParaRPr>
          </a:p>
          <a:p>
            <a:pPr marL="12700">
              <a:lnSpc>
                <a:spcPct val="100000"/>
              </a:lnSpc>
              <a:spcBef>
                <a:spcPts val="434"/>
              </a:spcBef>
            </a:pPr>
            <a:r>
              <a:rPr sz="1000" b="1" spc="-30" dirty="0">
                <a:solidFill>
                  <a:srgbClr val="FFFFFF"/>
                </a:solidFill>
                <a:latin typeface="Quicksand" pitchFamily="2" charset="0"/>
                <a:cs typeface="Tahoma"/>
              </a:rPr>
              <a:t>Responsible</a:t>
            </a:r>
            <a:r>
              <a:rPr sz="1000" b="1" spc="10" dirty="0">
                <a:solidFill>
                  <a:srgbClr val="FFFFFF"/>
                </a:solidFill>
                <a:latin typeface="Quicksand" pitchFamily="2" charset="0"/>
                <a:cs typeface="Tahoma"/>
              </a:rPr>
              <a:t> </a:t>
            </a:r>
            <a:r>
              <a:rPr sz="1000" b="1" spc="-25" dirty="0">
                <a:solidFill>
                  <a:srgbClr val="FFFFFF"/>
                </a:solidFill>
                <a:latin typeface="Quicksand" pitchFamily="2" charset="0"/>
                <a:cs typeface="Tahoma"/>
              </a:rPr>
              <a:t>to</a:t>
            </a:r>
            <a:r>
              <a:rPr lang="en-GB" sz="1000" b="1" spc="-25" dirty="0">
                <a:solidFill>
                  <a:srgbClr val="FFFFFF"/>
                </a:solidFill>
                <a:latin typeface="Quicksand" pitchFamily="2" charset="0"/>
                <a:cs typeface="Tahoma"/>
              </a:rPr>
              <a:t>:</a:t>
            </a:r>
          </a:p>
          <a:p>
            <a:pPr marL="12700">
              <a:lnSpc>
                <a:spcPct val="100000"/>
              </a:lnSpc>
              <a:spcBef>
                <a:spcPts val="434"/>
              </a:spcBef>
            </a:pPr>
            <a:r>
              <a:rPr lang="en-GB" sz="1000" b="1" spc="-25" dirty="0">
                <a:solidFill>
                  <a:srgbClr val="FFFFFF"/>
                </a:solidFill>
                <a:latin typeface="Quicksand" pitchFamily="2" charset="0"/>
                <a:cs typeface="Tahoma"/>
              </a:rPr>
              <a:t>LSA Team Manager</a:t>
            </a:r>
          </a:p>
        </p:txBody>
      </p:sp>
      <p:grpSp>
        <p:nvGrpSpPr>
          <p:cNvPr id="13" name="object 13"/>
          <p:cNvGrpSpPr/>
          <p:nvPr/>
        </p:nvGrpSpPr>
        <p:grpSpPr>
          <a:xfrm>
            <a:off x="2101850" y="4022364"/>
            <a:ext cx="4445" cy="5783580"/>
            <a:chOff x="2651998" y="4074002"/>
            <a:chExt cx="4445" cy="5783580"/>
          </a:xfrm>
        </p:grpSpPr>
        <p:sp>
          <p:nvSpPr>
            <p:cNvPr id="14" name="object 14"/>
            <p:cNvSpPr/>
            <p:nvPr/>
          </p:nvSpPr>
          <p:spPr>
            <a:xfrm>
              <a:off x="2654024" y="4088170"/>
              <a:ext cx="0" cy="5761355"/>
            </a:xfrm>
            <a:custGeom>
              <a:avLst/>
              <a:gdLst/>
              <a:ahLst/>
              <a:cxnLst/>
              <a:rect l="l" t="t" r="r" b="b"/>
              <a:pathLst>
                <a:path h="5761355">
                  <a:moveTo>
                    <a:pt x="0" y="0"/>
                  </a:moveTo>
                  <a:lnTo>
                    <a:pt x="0" y="5761139"/>
                  </a:lnTo>
                </a:path>
              </a:pathLst>
            </a:custGeom>
            <a:ln w="4051">
              <a:solidFill>
                <a:srgbClr val="212D54"/>
              </a:solidFill>
              <a:prstDash val="dot"/>
            </a:ln>
          </p:spPr>
          <p:txBody>
            <a:bodyPr wrap="square" lIns="0" tIns="0" rIns="0" bIns="0" rtlCol="0"/>
            <a:lstStyle/>
            <a:p>
              <a:endParaRPr>
                <a:latin typeface="Quicksand" pitchFamily="2" charset="0"/>
              </a:endParaRPr>
            </a:p>
          </p:txBody>
        </p:sp>
        <p:sp>
          <p:nvSpPr>
            <p:cNvPr id="15" name="object 15"/>
            <p:cNvSpPr/>
            <p:nvPr/>
          </p:nvSpPr>
          <p:spPr>
            <a:xfrm>
              <a:off x="2651988" y="4074007"/>
              <a:ext cx="4445" cy="5783580"/>
            </a:xfrm>
            <a:custGeom>
              <a:avLst/>
              <a:gdLst/>
              <a:ahLst/>
              <a:cxnLst/>
              <a:rect l="l" t="t" r="r" b="b"/>
              <a:pathLst>
                <a:path w="4444" h="5783580">
                  <a:moveTo>
                    <a:pt x="4051" y="5781383"/>
                  </a:moveTo>
                  <a:lnTo>
                    <a:pt x="3467" y="5779948"/>
                  </a:lnTo>
                  <a:lnTo>
                    <a:pt x="2032" y="5779351"/>
                  </a:lnTo>
                  <a:lnTo>
                    <a:pt x="596" y="5779948"/>
                  </a:lnTo>
                  <a:lnTo>
                    <a:pt x="0" y="5781383"/>
                  </a:lnTo>
                  <a:lnTo>
                    <a:pt x="596" y="5782805"/>
                  </a:lnTo>
                  <a:lnTo>
                    <a:pt x="2032" y="5783402"/>
                  </a:lnTo>
                  <a:lnTo>
                    <a:pt x="3467" y="5782805"/>
                  </a:lnTo>
                  <a:lnTo>
                    <a:pt x="4051" y="5781383"/>
                  </a:lnTo>
                  <a:close/>
                </a:path>
                <a:path w="4444" h="5783580">
                  <a:moveTo>
                    <a:pt x="4051" y="2032"/>
                  </a:moveTo>
                  <a:lnTo>
                    <a:pt x="3467" y="596"/>
                  </a:lnTo>
                  <a:lnTo>
                    <a:pt x="2032" y="0"/>
                  </a:lnTo>
                  <a:lnTo>
                    <a:pt x="596" y="596"/>
                  </a:lnTo>
                  <a:lnTo>
                    <a:pt x="0" y="2032"/>
                  </a:lnTo>
                  <a:lnTo>
                    <a:pt x="596" y="3454"/>
                  </a:lnTo>
                  <a:lnTo>
                    <a:pt x="2032" y="4051"/>
                  </a:lnTo>
                  <a:lnTo>
                    <a:pt x="3467" y="3454"/>
                  </a:lnTo>
                  <a:lnTo>
                    <a:pt x="4051" y="2032"/>
                  </a:lnTo>
                  <a:close/>
                </a:path>
              </a:pathLst>
            </a:custGeom>
            <a:solidFill>
              <a:srgbClr val="212D54"/>
            </a:solidFill>
          </p:spPr>
          <p:txBody>
            <a:bodyPr wrap="square" lIns="0" tIns="0" rIns="0" bIns="0" rtlCol="0"/>
            <a:lstStyle/>
            <a:p>
              <a:endParaRPr>
                <a:latin typeface="Quicksand" pitchFamily="2" charset="0"/>
              </a:endParaRPr>
            </a:p>
          </p:txBody>
        </p:sp>
      </p:grpSp>
      <p:grpSp>
        <p:nvGrpSpPr>
          <p:cNvPr id="16" name="object 16"/>
          <p:cNvGrpSpPr/>
          <p:nvPr/>
        </p:nvGrpSpPr>
        <p:grpSpPr>
          <a:xfrm>
            <a:off x="538797" y="1021505"/>
            <a:ext cx="4861560" cy="2767330"/>
            <a:chOff x="538797" y="1021505"/>
            <a:chExt cx="4861560" cy="2767330"/>
          </a:xfrm>
        </p:grpSpPr>
        <p:sp>
          <p:nvSpPr>
            <p:cNvPr id="17" name="object 17"/>
            <p:cNvSpPr/>
            <p:nvPr/>
          </p:nvSpPr>
          <p:spPr>
            <a:xfrm>
              <a:off x="5398586" y="1032674"/>
              <a:ext cx="0" cy="455295"/>
            </a:xfrm>
            <a:custGeom>
              <a:avLst/>
              <a:gdLst/>
              <a:ahLst/>
              <a:cxnLst/>
              <a:rect l="l" t="t" r="r" b="b"/>
              <a:pathLst>
                <a:path h="455294">
                  <a:moveTo>
                    <a:pt x="0" y="0"/>
                  </a:moveTo>
                  <a:lnTo>
                    <a:pt x="0" y="454952"/>
                  </a:lnTo>
                </a:path>
              </a:pathLst>
            </a:custGeom>
            <a:ln w="3175">
              <a:solidFill>
                <a:srgbClr val="FFFFFF"/>
              </a:solidFill>
              <a:prstDash val="dot"/>
            </a:ln>
          </p:spPr>
          <p:txBody>
            <a:bodyPr wrap="square" lIns="0" tIns="0" rIns="0" bIns="0" rtlCol="0"/>
            <a:lstStyle/>
            <a:p>
              <a:endParaRPr>
                <a:latin typeface="Quicksand" pitchFamily="2" charset="0"/>
              </a:endParaRPr>
            </a:p>
          </p:txBody>
        </p:sp>
        <p:sp>
          <p:nvSpPr>
            <p:cNvPr id="18" name="object 18"/>
            <p:cNvSpPr/>
            <p:nvPr/>
          </p:nvSpPr>
          <p:spPr>
            <a:xfrm>
              <a:off x="5396992" y="1021511"/>
              <a:ext cx="3175" cy="473075"/>
            </a:xfrm>
            <a:custGeom>
              <a:avLst/>
              <a:gdLst/>
              <a:ahLst/>
              <a:cxnLst/>
              <a:rect l="l" t="t" r="r" b="b"/>
              <a:pathLst>
                <a:path w="3175" h="473075">
                  <a:moveTo>
                    <a:pt x="3175" y="470916"/>
                  </a:moveTo>
                  <a:lnTo>
                    <a:pt x="2705" y="469798"/>
                  </a:lnTo>
                  <a:lnTo>
                    <a:pt x="1587" y="469328"/>
                  </a:lnTo>
                  <a:lnTo>
                    <a:pt x="469" y="469798"/>
                  </a:lnTo>
                  <a:lnTo>
                    <a:pt x="0" y="470916"/>
                  </a:lnTo>
                  <a:lnTo>
                    <a:pt x="469" y="472033"/>
                  </a:lnTo>
                  <a:lnTo>
                    <a:pt x="1587" y="472503"/>
                  </a:lnTo>
                  <a:lnTo>
                    <a:pt x="2705" y="472033"/>
                  </a:lnTo>
                  <a:lnTo>
                    <a:pt x="3175" y="470916"/>
                  </a:lnTo>
                  <a:close/>
                </a:path>
                <a:path w="3175" h="473075">
                  <a:moveTo>
                    <a:pt x="3175" y="1587"/>
                  </a:moveTo>
                  <a:lnTo>
                    <a:pt x="2705" y="469"/>
                  </a:lnTo>
                  <a:lnTo>
                    <a:pt x="1587" y="0"/>
                  </a:lnTo>
                  <a:lnTo>
                    <a:pt x="469" y="469"/>
                  </a:lnTo>
                  <a:lnTo>
                    <a:pt x="0" y="1587"/>
                  </a:lnTo>
                  <a:lnTo>
                    <a:pt x="469" y="2705"/>
                  </a:lnTo>
                  <a:lnTo>
                    <a:pt x="1587" y="3175"/>
                  </a:lnTo>
                  <a:lnTo>
                    <a:pt x="2705" y="2705"/>
                  </a:lnTo>
                  <a:lnTo>
                    <a:pt x="3175" y="1587"/>
                  </a:lnTo>
                  <a:close/>
                </a:path>
              </a:pathLst>
            </a:custGeom>
            <a:solidFill>
              <a:srgbClr val="FFFFFF"/>
            </a:solidFill>
          </p:spPr>
          <p:txBody>
            <a:bodyPr wrap="square" lIns="0" tIns="0" rIns="0" bIns="0" rtlCol="0"/>
            <a:lstStyle/>
            <a:p>
              <a:endParaRPr>
                <a:latin typeface="Quicksand" pitchFamily="2" charset="0"/>
              </a:endParaRPr>
            </a:p>
          </p:txBody>
        </p:sp>
        <p:sp>
          <p:nvSpPr>
            <p:cNvPr id="19" name="object 19"/>
            <p:cNvSpPr/>
            <p:nvPr/>
          </p:nvSpPr>
          <p:spPr>
            <a:xfrm>
              <a:off x="756208" y="3673639"/>
              <a:ext cx="1029969" cy="114935"/>
            </a:xfrm>
            <a:custGeom>
              <a:avLst/>
              <a:gdLst/>
              <a:ahLst/>
              <a:cxnLst/>
              <a:rect l="l" t="t" r="r" b="b"/>
              <a:pathLst>
                <a:path w="1029969" h="114935">
                  <a:moveTo>
                    <a:pt x="45300" y="100342"/>
                  </a:moveTo>
                  <a:lnTo>
                    <a:pt x="15036" y="100342"/>
                  </a:lnTo>
                  <a:lnTo>
                    <a:pt x="15036" y="1282"/>
                  </a:lnTo>
                  <a:lnTo>
                    <a:pt x="0" y="1282"/>
                  </a:lnTo>
                  <a:lnTo>
                    <a:pt x="0" y="100342"/>
                  </a:lnTo>
                  <a:lnTo>
                    <a:pt x="0" y="113042"/>
                  </a:lnTo>
                  <a:lnTo>
                    <a:pt x="45300" y="113042"/>
                  </a:lnTo>
                  <a:lnTo>
                    <a:pt x="45300" y="100342"/>
                  </a:lnTo>
                  <a:close/>
                </a:path>
                <a:path w="1029969" h="114935">
                  <a:moveTo>
                    <a:pt x="123418" y="100037"/>
                  </a:moveTo>
                  <a:lnTo>
                    <a:pt x="90754" y="100037"/>
                  </a:lnTo>
                  <a:lnTo>
                    <a:pt x="90754" y="63220"/>
                  </a:lnTo>
                  <a:lnTo>
                    <a:pt x="117957" y="63220"/>
                  </a:lnTo>
                  <a:lnTo>
                    <a:pt x="117957" y="49784"/>
                  </a:lnTo>
                  <a:lnTo>
                    <a:pt x="90754" y="49784"/>
                  </a:lnTo>
                  <a:lnTo>
                    <a:pt x="90754" y="14566"/>
                  </a:lnTo>
                  <a:lnTo>
                    <a:pt x="122936" y="14566"/>
                  </a:lnTo>
                  <a:lnTo>
                    <a:pt x="122936" y="1282"/>
                  </a:lnTo>
                  <a:lnTo>
                    <a:pt x="75704" y="1282"/>
                  </a:lnTo>
                  <a:lnTo>
                    <a:pt x="75704" y="113322"/>
                  </a:lnTo>
                  <a:lnTo>
                    <a:pt x="123418" y="113322"/>
                  </a:lnTo>
                  <a:lnTo>
                    <a:pt x="123418" y="100037"/>
                  </a:lnTo>
                  <a:close/>
                </a:path>
                <a:path w="1029969" h="114935">
                  <a:moveTo>
                    <a:pt x="213677" y="113322"/>
                  </a:moveTo>
                  <a:lnTo>
                    <a:pt x="208356" y="86918"/>
                  </a:lnTo>
                  <a:lnTo>
                    <a:pt x="205816" y="74269"/>
                  </a:lnTo>
                  <a:lnTo>
                    <a:pt x="194906" y="20167"/>
                  </a:lnTo>
                  <a:lnTo>
                    <a:pt x="191274" y="2108"/>
                  </a:lnTo>
                  <a:lnTo>
                    <a:pt x="191274" y="74269"/>
                  </a:lnTo>
                  <a:lnTo>
                    <a:pt x="171907" y="74269"/>
                  </a:lnTo>
                  <a:lnTo>
                    <a:pt x="181673" y="20167"/>
                  </a:lnTo>
                  <a:lnTo>
                    <a:pt x="191274" y="74269"/>
                  </a:lnTo>
                  <a:lnTo>
                    <a:pt x="191274" y="2108"/>
                  </a:lnTo>
                  <a:lnTo>
                    <a:pt x="191109" y="1282"/>
                  </a:lnTo>
                  <a:lnTo>
                    <a:pt x="172542" y="1282"/>
                  </a:lnTo>
                  <a:lnTo>
                    <a:pt x="150304" y="113322"/>
                  </a:lnTo>
                  <a:lnTo>
                    <a:pt x="164858" y="113322"/>
                  </a:lnTo>
                  <a:lnTo>
                    <a:pt x="169659" y="86918"/>
                  </a:lnTo>
                  <a:lnTo>
                    <a:pt x="193675" y="86918"/>
                  </a:lnTo>
                  <a:lnTo>
                    <a:pt x="198310" y="113322"/>
                  </a:lnTo>
                  <a:lnTo>
                    <a:pt x="213677" y="113322"/>
                  </a:lnTo>
                  <a:close/>
                </a:path>
                <a:path w="1029969" h="114935">
                  <a:moveTo>
                    <a:pt x="298831" y="24968"/>
                  </a:moveTo>
                  <a:lnTo>
                    <a:pt x="297002" y="14566"/>
                  </a:lnTo>
                  <a:lnTo>
                    <a:pt x="296964" y="14312"/>
                  </a:lnTo>
                  <a:lnTo>
                    <a:pt x="291579" y="6946"/>
                  </a:lnTo>
                  <a:lnTo>
                    <a:pt x="283781" y="3048"/>
                  </a:lnTo>
                  <a:lnTo>
                    <a:pt x="283781" y="17932"/>
                  </a:lnTo>
                  <a:lnTo>
                    <a:pt x="283781" y="96685"/>
                  </a:lnTo>
                  <a:lnTo>
                    <a:pt x="279298" y="100037"/>
                  </a:lnTo>
                  <a:lnTo>
                    <a:pt x="258978" y="100037"/>
                  </a:lnTo>
                  <a:lnTo>
                    <a:pt x="258978" y="14566"/>
                  </a:lnTo>
                  <a:lnTo>
                    <a:pt x="279298" y="14566"/>
                  </a:lnTo>
                  <a:lnTo>
                    <a:pt x="283781" y="17932"/>
                  </a:lnTo>
                  <a:lnTo>
                    <a:pt x="283781" y="3048"/>
                  </a:lnTo>
                  <a:lnTo>
                    <a:pt x="283019" y="2667"/>
                  </a:lnTo>
                  <a:lnTo>
                    <a:pt x="271614" y="1282"/>
                  </a:lnTo>
                  <a:lnTo>
                    <a:pt x="243928" y="1282"/>
                  </a:lnTo>
                  <a:lnTo>
                    <a:pt x="243928" y="113322"/>
                  </a:lnTo>
                  <a:lnTo>
                    <a:pt x="271614" y="113322"/>
                  </a:lnTo>
                  <a:lnTo>
                    <a:pt x="283019" y="111937"/>
                  </a:lnTo>
                  <a:lnTo>
                    <a:pt x="291579" y="107657"/>
                  </a:lnTo>
                  <a:lnTo>
                    <a:pt x="296964" y="100291"/>
                  </a:lnTo>
                  <a:lnTo>
                    <a:pt x="297002" y="100037"/>
                  </a:lnTo>
                  <a:lnTo>
                    <a:pt x="298831" y="89636"/>
                  </a:lnTo>
                  <a:lnTo>
                    <a:pt x="298831" y="24968"/>
                  </a:lnTo>
                  <a:close/>
                </a:path>
                <a:path w="1029969" h="114935">
                  <a:moveTo>
                    <a:pt x="382854" y="100037"/>
                  </a:moveTo>
                  <a:lnTo>
                    <a:pt x="350202" y="100037"/>
                  </a:lnTo>
                  <a:lnTo>
                    <a:pt x="350202" y="63220"/>
                  </a:lnTo>
                  <a:lnTo>
                    <a:pt x="377405" y="63220"/>
                  </a:lnTo>
                  <a:lnTo>
                    <a:pt x="377405" y="49784"/>
                  </a:lnTo>
                  <a:lnTo>
                    <a:pt x="350202" y="49784"/>
                  </a:lnTo>
                  <a:lnTo>
                    <a:pt x="350202" y="14566"/>
                  </a:lnTo>
                  <a:lnTo>
                    <a:pt x="382371" y="14566"/>
                  </a:lnTo>
                  <a:lnTo>
                    <a:pt x="382371" y="1282"/>
                  </a:lnTo>
                  <a:lnTo>
                    <a:pt x="335153" y="1282"/>
                  </a:lnTo>
                  <a:lnTo>
                    <a:pt x="335153" y="113322"/>
                  </a:lnTo>
                  <a:lnTo>
                    <a:pt x="382854" y="113322"/>
                  </a:lnTo>
                  <a:lnTo>
                    <a:pt x="382854" y="100037"/>
                  </a:lnTo>
                  <a:close/>
                </a:path>
                <a:path w="1029969" h="114935">
                  <a:moveTo>
                    <a:pt x="475526" y="113334"/>
                  </a:moveTo>
                  <a:lnTo>
                    <a:pt x="459346" y="67386"/>
                  </a:lnTo>
                  <a:lnTo>
                    <a:pt x="458558" y="65151"/>
                  </a:lnTo>
                  <a:lnTo>
                    <a:pt x="466877" y="61785"/>
                  </a:lnTo>
                  <a:lnTo>
                    <a:pt x="471678" y="54902"/>
                  </a:lnTo>
                  <a:lnTo>
                    <a:pt x="471678" y="54267"/>
                  </a:lnTo>
                  <a:lnTo>
                    <a:pt x="471678" y="24980"/>
                  </a:lnTo>
                  <a:lnTo>
                    <a:pt x="469861" y="14566"/>
                  </a:lnTo>
                  <a:lnTo>
                    <a:pt x="469811" y="14312"/>
                  </a:lnTo>
                  <a:lnTo>
                    <a:pt x="464439" y="6946"/>
                  </a:lnTo>
                  <a:lnTo>
                    <a:pt x="456641" y="3048"/>
                  </a:lnTo>
                  <a:lnTo>
                    <a:pt x="456641" y="17932"/>
                  </a:lnTo>
                  <a:lnTo>
                    <a:pt x="456641" y="50901"/>
                  </a:lnTo>
                  <a:lnTo>
                    <a:pt x="452158" y="54267"/>
                  </a:lnTo>
                  <a:lnTo>
                    <a:pt x="431507" y="54267"/>
                  </a:lnTo>
                  <a:lnTo>
                    <a:pt x="431507" y="14566"/>
                  </a:lnTo>
                  <a:lnTo>
                    <a:pt x="452158" y="14566"/>
                  </a:lnTo>
                  <a:lnTo>
                    <a:pt x="456641" y="17932"/>
                  </a:lnTo>
                  <a:lnTo>
                    <a:pt x="456641" y="3048"/>
                  </a:lnTo>
                  <a:lnTo>
                    <a:pt x="455879" y="2667"/>
                  </a:lnTo>
                  <a:lnTo>
                    <a:pt x="444474" y="1282"/>
                  </a:lnTo>
                  <a:lnTo>
                    <a:pt x="416458" y="1282"/>
                  </a:lnTo>
                  <a:lnTo>
                    <a:pt x="416458" y="113334"/>
                  </a:lnTo>
                  <a:lnTo>
                    <a:pt x="431507" y="113334"/>
                  </a:lnTo>
                  <a:lnTo>
                    <a:pt x="431507" y="67386"/>
                  </a:lnTo>
                  <a:lnTo>
                    <a:pt x="444627" y="67386"/>
                  </a:lnTo>
                  <a:lnTo>
                    <a:pt x="460159" y="113334"/>
                  </a:lnTo>
                  <a:lnTo>
                    <a:pt x="475526" y="113334"/>
                  </a:lnTo>
                  <a:close/>
                </a:path>
                <a:path w="1029969" h="114935">
                  <a:moveTo>
                    <a:pt x="558596" y="75704"/>
                  </a:moveTo>
                  <a:lnTo>
                    <a:pt x="521944" y="42418"/>
                  </a:lnTo>
                  <a:lnTo>
                    <a:pt x="519544" y="40017"/>
                  </a:lnTo>
                  <a:lnTo>
                    <a:pt x="519544" y="16649"/>
                  </a:lnTo>
                  <a:lnTo>
                    <a:pt x="523862" y="13131"/>
                  </a:lnTo>
                  <a:lnTo>
                    <a:pt x="539229" y="13131"/>
                  </a:lnTo>
                  <a:lnTo>
                    <a:pt x="543547" y="16649"/>
                  </a:lnTo>
                  <a:lnTo>
                    <a:pt x="543547" y="40817"/>
                  </a:lnTo>
                  <a:lnTo>
                    <a:pt x="558279" y="40817"/>
                  </a:lnTo>
                  <a:lnTo>
                    <a:pt x="558279" y="23050"/>
                  </a:lnTo>
                  <a:lnTo>
                    <a:pt x="556285" y="12636"/>
                  </a:lnTo>
                  <a:lnTo>
                    <a:pt x="550748" y="5461"/>
                  </a:lnTo>
                  <a:lnTo>
                    <a:pt x="542340" y="1333"/>
                  </a:lnTo>
                  <a:lnTo>
                    <a:pt x="531710" y="0"/>
                  </a:lnTo>
                  <a:lnTo>
                    <a:pt x="520750" y="1333"/>
                  </a:lnTo>
                  <a:lnTo>
                    <a:pt x="512330" y="5461"/>
                  </a:lnTo>
                  <a:lnTo>
                    <a:pt x="506806" y="12636"/>
                  </a:lnTo>
                  <a:lnTo>
                    <a:pt x="504812" y="23050"/>
                  </a:lnTo>
                  <a:lnTo>
                    <a:pt x="504812" y="37134"/>
                  </a:lnTo>
                  <a:lnTo>
                    <a:pt x="541464" y="70269"/>
                  </a:lnTo>
                  <a:lnTo>
                    <a:pt x="543864" y="73152"/>
                  </a:lnTo>
                  <a:lnTo>
                    <a:pt x="543864" y="97472"/>
                  </a:lnTo>
                  <a:lnTo>
                    <a:pt x="539546" y="101473"/>
                  </a:lnTo>
                  <a:lnTo>
                    <a:pt x="523862" y="101473"/>
                  </a:lnTo>
                  <a:lnTo>
                    <a:pt x="519544" y="97472"/>
                  </a:lnTo>
                  <a:lnTo>
                    <a:pt x="519544" y="72186"/>
                  </a:lnTo>
                  <a:lnTo>
                    <a:pt x="504812" y="72186"/>
                  </a:lnTo>
                  <a:lnTo>
                    <a:pt x="504812" y="91236"/>
                  </a:lnTo>
                  <a:lnTo>
                    <a:pt x="506603" y="102044"/>
                  </a:lnTo>
                  <a:lnTo>
                    <a:pt x="511810" y="109283"/>
                  </a:lnTo>
                  <a:lnTo>
                    <a:pt x="520204" y="113347"/>
                  </a:lnTo>
                  <a:lnTo>
                    <a:pt x="531545" y="114604"/>
                  </a:lnTo>
                  <a:lnTo>
                    <a:pt x="543191" y="113322"/>
                  </a:lnTo>
                  <a:lnTo>
                    <a:pt x="551586" y="109220"/>
                  </a:lnTo>
                  <a:lnTo>
                    <a:pt x="556806" y="101981"/>
                  </a:lnTo>
                  <a:lnTo>
                    <a:pt x="558596" y="91236"/>
                  </a:lnTo>
                  <a:lnTo>
                    <a:pt x="558596" y="75704"/>
                  </a:lnTo>
                  <a:close/>
                </a:path>
                <a:path w="1029969" h="114935">
                  <a:moveTo>
                    <a:pt x="684872" y="1866"/>
                  </a:moveTo>
                  <a:lnTo>
                    <a:pt x="630770" y="1866"/>
                  </a:lnTo>
                  <a:lnTo>
                    <a:pt x="630770" y="14566"/>
                  </a:lnTo>
                  <a:lnTo>
                    <a:pt x="650303" y="14566"/>
                  </a:lnTo>
                  <a:lnTo>
                    <a:pt x="650303" y="113626"/>
                  </a:lnTo>
                  <a:lnTo>
                    <a:pt x="665340" y="113626"/>
                  </a:lnTo>
                  <a:lnTo>
                    <a:pt x="665340" y="14566"/>
                  </a:lnTo>
                  <a:lnTo>
                    <a:pt x="684872" y="14566"/>
                  </a:lnTo>
                  <a:lnTo>
                    <a:pt x="684872" y="1866"/>
                  </a:lnTo>
                  <a:close/>
                </a:path>
                <a:path w="1029969" h="114935">
                  <a:moveTo>
                    <a:pt x="774026" y="113334"/>
                  </a:moveTo>
                  <a:lnTo>
                    <a:pt x="757847" y="67386"/>
                  </a:lnTo>
                  <a:lnTo>
                    <a:pt x="757059" y="65151"/>
                  </a:lnTo>
                  <a:lnTo>
                    <a:pt x="765378" y="61785"/>
                  </a:lnTo>
                  <a:lnTo>
                    <a:pt x="770178" y="54902"/>
                  </a:lnTo>
                  <a:lnTo>
                    <a:pt x="770178" y="54267"/>
                  </a:lnTo>
                  <a:lnTo>
                    <a:pt x="770178" y="24980"/>
                  </a:lnTo>
                  <a:lnTo>
                    <a:pt x="768350" y="14566"/>
                  </a:lnTo>
                  <a:lnTo>
                    <a:pt x="768311" y="14312"/>
                  </a:lnTo>
                  <a:lnTo>
                    <a:pt x="762939" y="6946"/>
                  </a:lnTo>
                  <a:lnTo>
                    <a:pt x="755142" y="3048"/>
                  </a:lnTo>
                  <a:lnTo>
                    <a:pt x="755142" y="17932"/>
                  </a:lnTo>
                  <a:lnTo>
                    <a:pt x="755142" y="50901"/>
                  </a:lnTo>
                  <a:lnTo>
                    <a:pt x="750658" y="54267"/>
                  </a:lnTo>
                  <a:lnTo>
                    <a:pt x="730008" y="54267"/>
                  </a:lnTo>
                  <a:lnTo>
                    <a:pt x="730008" y="14566"/>
                  </a:lnTo>
                  <a:lnTo>
                    <a:pt x="750658" y="14566"/>
                  </a:lnTo>
                  <a:lnTo>
                    <a:pt x="755142" y="17932"/>
                  </a:lnTo>
                  <a:lnTo>
                    <a:pt x="755142" y="3048"/>
                  </a:lnTo>
                  <a:lnTo>
                    <a:pt x="754380" y="2667"/>
                  </a:lnTo>
                  <a:lnTo>
                    <a:pt x="742975" y="1282"/>
                  </a:lnTo>
                  <a:lnTo>
                    <a:pt x="714959" y="1282"/>
                  </a:lnTo>
                  <a:lnTo>
                    <a:pt x="714959" y="113334"/>
                  </a:lnTo>
                  <a:lnTo>
                    <a:pt x="730008" y="113334"/>
                  </a:lnTo>
                  <a:lnTo>
                    <a:pt x="730008" y="67386"/>
                  </a:lnTo>
                  <a:lnTo>
                    <a:pt x="743127" y="67386"/>
                  </a:lnTo>
                  <a:lnTo>
                    <a:pt x="758659" y="113334"/>
                  </a:lnTo>
                  <a:lnTo>
                    <a:pt x="774026" y="113334"/>
                  </a:lnTo>
                  <a:close/>
                </a:path>
                <a:path w="1029969" h="114935">
                  <a:moveTo>
                    <a:pt x="859815" y="1282"/>
                  </a:moveTo>
                  <a:lnTo>
                    <a:pt x="844765" y="1282"/>
                  </a:lnTo>
                  <a:lnTo>
                    <a:pt x="844765" y="97967"/>
                  </a:lnTo>
                  <a:lnTo>
                    <a:pt x="840930" y="101320"/>
                  </a:lnTo>
                  <a:lnTo>
                    <a:pt x="824280" y="101320"/>
                  </a:lnTo>
                  <a:lnTo>
                    <a:pt x="820445" y="97967"/>
                  </a:lnTo>
                  <a:lnTo>
                    <a:pt x="820445" y="1282"/>
                  </a:lnTo>
                  <a:lnTo>
                    <a:pt x="805395" y="1282"/>
                  </a:lnTo>
                  <a:lnTo>
                    <a:pt x="805395" y="90919"/>
                  </a:lnTo>
                  <a:lnTo>
                    <a:pt x="807212" y="101777"/>
                  </a:lnTo>
                  <a:lnTo>
                    <a:pt x="812469" y="109118"/>
                  </a:lnTo>
                  <a:lnTo>
                    <a:pt x="820915" y="113284"/>
                  </a:lnTo>
                  <a:lnTo>
                    <a:pt x="832281" y="114604"/>
                  </a:lnTo>
                  <a:lnTo>
                    <a:pt x="844283" y="113271"/>
                  </a:lnTo>
                  <a:lnTo>
                    <a:pt x="852728" y="109067"/>
                  </a:lnTo>
                  <a:lnTo>
                    <a:pt x="857999" y="101701"/>
                  </a:lnTo>
                  <a:lnTo>
                    <a:pt x="859815" y="90919"/>
                  </a:lnTo>
                  <a:lnTo>
                    <a:pt x="859815" y="1282"/>
                  </a:lnTo>
                  <a:close/>
                </a:path>
                <a:path w="1029969" h="114935">
                  <a:moveTo>
                    <a:pt x="948004" y="75704"/>
                  </a:moveTo>
                  <a:lnTo>
                    <a:pt x="911352" y="42418"/>
                  </a:lnTo>
                  <a:lnTo>
                    <a:pt x="908951" y="40017"/>
                  </a:lnTo>
                  <a:lnTo>
                    <a:pt x="908951" y="16649"/>
                  </a:lnTo>
                  <a:lnTo>
                    <a:pt x="913269" y="13131"/>
                  </a:lnTo>
                  <a:lnTo>
                    <a:pt x="928636" y="13131"/>
                  </a:lnTo>
                  <a:lnTo>
                    <a:pt x="932954" y="16649"/>
                  </a:lnTo>
                  <a:lnTo>
                    <a:pt x="932954" y="40817"/>
                  </a:lnTo>
                  <a:lnTo>
                    <a:pt x="947686" y="40817"/>
                  </a:lnTo>
                  <a:lnTo>
                    <a:pt x="947686" y="23050"/>
                  </a:lnTo>
                  <a:lnTo>
                    <a:pt x="945692" y="12636"/>
                  </a:lnTo>
                  <a:lnTo>
                    <a:pt x="940155" y="5461"/>
                  </a:lnTo>
                  <a:lnTo>
                    <a:pt x="931748" y="1333"/>
                  </a:lnTo>
                  <a:lnTo>
                    <a:pt x="921118" y="0"/>
                  </a:lnTo>
                  <a:lnTo>
                    <a:pt x="910158" y="1333"/>
                  </a:lnTo>
                  <a:lnTo>
                    <a:pt x="901738" y="5461"/>
                  </a:lnTo>
                  <a:lnTo>
                    <a:pt x="896213" y="12636"/>
                  </a:lnTo>
                  <a:lnTo>
                    <a:pt x="894219" y="23050"/>
                  </a:lnTo>
                  <a:lnTo>
                    <a:pt x="894219" y="37134"/>
                  </a:lnTo>
                  <a:lnTo>
                    <a:pt x="930871" y="70269"/>
                  </a:lnTo>
                  <a:lnTo>
                    <a:pt x="933272" y="73152"/>
                  </a:lnTo>
                  <a:lnTo>
                    <a:pt x="933272" y="97472"/>
                  </a:lnTo>
                  <a:lnTo>
                    <a:pt x="928954" y="101473"/>
                  </a:lnTo>
                  <a:lnTo>
                    <a:pt x="913269" y="101473"/>
                  </a:lnTo>
                  <a:lnTo>
                    <a:pt x="908951" y="97472"/>
                  </a:lnTo>
                  <a:lnTo>
                    <a:pt x="908951" y="72186"/>
                  </a:lnTo>
                  <a:lnTo>
                    <a:pt x="894219" y="72186"/>
                  </a:lnTo>
                  <a:lnTo>
                    <a:pt x="894219" y="91236"/>
                  </a:lnTo>
                  <a:lnTo>
                    <a:pt x="896010" y="102044"/>
                  </a:lnTo>
                  <a:lnTo>
                    <a:pt x="901230" y="109283"/>
                  </a:lnTo>
                  <a:lnTo>
                    <a:pt x="909612" y="113347"/>
                  </a:lnTo>
                  <a:lnTo>
                    <a:pt x="920953" y="114604"/>
                  </a:lnTo>
                  <a:lnTo>
                    <a:pt x="932611" y="113322"/>
                  </a:lnTo>
                  <a:lnTo>
                    <a:pt x="941006" y="109220"/>
                  </a:lnTo>
                  <a:lnTo>
                    <a:pt x="946213" y="101981"/>
                  </a:lnTo>
                  <a:lnTo>
                    <a:pt x="948004" y="91236"/>
                  </a:lnTo>
                  <a:lnTo>
                    <a:pt x="948004" y="75704"/>
                  </a:lnTo>
                  <a:close/>
                </a:path>
                <a:path w="1029969" h="114935">
                  <a:moveTo>
                    <a:pt x="1029855" y="1866"/>
                  </a:moveTo>
                  <a:lnTo>
                    <a:pt x="975753" y="1866"/>
                  </a:lnTo>
                  <a:lnTo>
                    <a:pt x="975753" y="14566"/>
                  </a:lnTo>
                  <a:lnTo>
                    <a:pt x="995286" y="14566"/>
                  </a:lnTo>
                  <a:lnTo>
                    <a:pt x="995286" y="113626"/>
                  </a:lnTo>
                  <a:lnTo>
                    <a:pt x="1010323" y="113626"/>
                  </a:lnTo>
                  <a:lnTo>
                    <a:pt x="1010323" y="14566"/>
                  </a:lnTo>
                  <a:lnTo>
                    <a:pt x="1029855" y="14566"/>
                  </a:lnTo>
                  <a:lnTo>
                    <a:pt x="1029855" y="1866"/>
                  </a:lnTo>
                  <a:close/>
                </a:path>
              </a:pathLst>
            </a:custGeom>
            <a:solidFill>
              <a:srgbClr val="316FB6"/>
            </a:solidFill>
          </p:spPr>
          <p:txBody>
            <a:bodyPr wrap="square" lIns="0" tIns="0" rIns="0" bIns="0" rtlCol="0"/>
            <a:lstStyle/>
            <a:p>
              <a:endParaRPr>
                <a:latin typeface="Quicksand" pitchFamily="2" charset="0"/>
              </a:endParaRPr>
            </a:p>
          </p:txBody>
        </p:sp>
        <p:pic>
          <p:nvPicPr>
            <p:cNvPr id="20" name="object 20"/>
            <p:cNvPicPr/>
            <p:nvPr/>
          </p:nvPicPr>
          <p:blipFill>
            <a:blip r:embed="rId3" cstate="print"/>
            <a:stretch>
              <a:fillRect/>
            </a:stretch>
          </p:blipFill>
          <p:spPr>
            <a:xfrm>
              <a:off x="756221" y="3447407"/>
              <a:ext cx="88328" cy="178625"/>
            </a:xfrm>
            <a:prstGeom prst="rect">
              <a:avLst/>
            </a:prstGeom>
          </p:spPr>
        </p:pic>
        <p:pic>
          <p:nvPicPr>
            <p:cNvPr id="21" name="object 21"/>
            <p:cNvPicPr/>
            <p:nvPr/>
          </p:nvPicPr>
          <p:blipFill>
            <a:blip r:embed="rId4" cstate="print"/>
            <a:stretch>
              <a:fillRect/>
            </a:stretch>
          </p:blipFill>
          <p:spPr>
            <a:xfrm>
              <a:off x="898484" y="3445364"/>
              <a:ext cx="86106" cy="182702"/>
            </a:xfrm>
            <a:prstGeom prst="rect">
              <a:avLst/>
            </a:prstGeom>
          </p:spPr>
        </p:pic>
        <p:pic>
          <p:nvPicPr>
            <p:cNvPr id="22" name="object 22"/>
            <p:cNvPicPr/>
            <p:nvPr/>
          </p:nvPicPr>
          <p:blipFill>
            <a:blip r:embed="rId5" cstate="print"/>
            <a:stretch>
              <a:fillRect/>
            </a:stretch>
          </p:blipFill>
          <p:spPr>
            <a:xfrm>
              <a:off x="1038532" y="3447400"/>
              <a:ext cx="91287" cy="178638"/>
            </a:xfrm>
            <a:prstGeom prst="rect">
              <a:avLst/>
            </a:prstGeom>
          </p:spPr>
        </p:pic>
        <p:sp>
          <p:nvSpPr>
            <p:cNvPr id="23" name="object 23"/>
            <p:cNvSpPr/>
            <p:nvPr/>
          </p:nvSpPr>
          <p:spPr>
            <a:xfrm>
              <a:off x="1165199" y="3446995"/>
              <a:ext cx="83820" cy="179070"/>
            </a:xfrm>
            <a:custGeom>
              <a:avLst/>
              <a:gdLst/>
              <a:ahLst/>
              <a:cxnLst/>
              <a:rect l="l" t="t" r="r" b="b"/>
              <a:pathLst>
                <a:path w="83819" h="179070">
                  <a:moveTo>
                    <a:pt x="83629" y="0"/>
                  </a:moveTo>
                  <a:lnTo>
                    <a:pt x="0" y="0"/>
                  </a:lnTo>
                  <a:lnTo>
                    <a:pt x="0" y="21590"/>
                  </a:lnTo>
                  <a:lnTo>
                    <a:pt x="30187" y="21590"/>
                  </a:lnTo>
                  <a:lnTo>
                    <a:pt x="30187" y="179070"/>
                  </a:lnTo>
                  <a:lnTo>
                    <a:pt x="53441" y="179070"/>
                  </a:lnTo>
                  <a:lnTo>
                    <a:pt x="53441" y="21590"/>
                  </a:lnTo>
                  <a:lnTo>
                    <a:pt x="83629" y="21590"/>
                  </a:lnTo>
                  <a:lnTo>
                    <a:pt x="83629" y="0"/>
                  </a:lnTo>
                  <a:close/>
                </a:path>
              </a:pathLst>
            </a:custGeom>
            <a:solidFill>
              <a:srgbClr val="222E53"/>
            </a:solidFill>
          </p:spPr>
          <p:txBody>
            <a:bodyPr wrap="square" lIns="0" tIns="0" rIns="0" bIns="0" rtlCol="0"/>
            <a:lstStyle/>
            <a:p>
              <a:endParaRPr>
                <a:latin typeface="Quicksand" pitchFamily="2" charset="0"/>
              </a:endParaRPr>
            </a:p>
          </p:txBody>
        </p:sp>
        <p:pic>
          <p:nvPicPr>
            <p:cNvPr id="24" name="object 24"/>
            <p:cNvPicPr/>
            <p:nvPr/>
          </p:nvPicPr>
          <p:blipFill>
            <a:blip r:embed="rId6" cstate="print"/>
            <a:stretch>
              <a:fillRect/>
            </a:stretch>
          </p:blipFill>
          <p:spPr>
            <a:xfrm>
              <a:off x="1293127" y="3447402"/>
              <a:ext cx="87337" cy="178625"/>
            </a:xfrm>
            <a:prstGeom prst="rect">
              <a:avLst/>
            </a:prstGeom>
          </p:spPr>
        </p:pic>
        <p:pic>
          <p:nvPicPr>
            <p:cNvPr id="25" name="object 25"/>
            <p:cNvPicPr/>
            <p:nvPr/>
          </p:nvPicPr>
          <p:blipFill>
            <a:blip r:embed="rId7" cstate="print"/>
            <a:stretch>
              <a:fillRect/>
            </a:stretch>
          </p:blipFill>
          <p:spPr>
            <a:xfrm>
              <a:off x="1435390" y="3447407"/>
              <a:ext cx="73723" cy="178625"/>
            </a:xfrm>
            <a:prstGeom prst="rect">
              <a:avLst/>
            </a:prstGeom>
          </p:spPr>
        </p:pic>
        <p:pic>
          <p:nvPicPr>
            <p:cNvPr id="26" name="object 26"/>
            <p:cNvPicPr/>
            <p:nvPr/>
          </p:nvPicPr>
          <p:blipFill>
            <a:blip r:embed="rId5" cstate="print"/>
            <a:stretch>
              <a:fillRect/>
            </a:stretch>
          </p:blipFill>
          <p:spPr>
            <a:xfrm>
              <a:off x="1558853" y="3447400"/>
              <a:ext cx="91287" cy="178638"/>
            </a:xfrm>
            <a:prstGeom prst="rect">
              <a:avLst/>
            </a:prstGeom>
          </p:spPr>
        </p:pic>
        <p:pic>
          <p:nvPicPr>
            <p:cNvPr id="27" name="object 27"/>
            <p:cNvPicPr/>
            <p:nvPr/>
          </p:nvPicPr>
          <p:blipFill>
            <a:blip r:embed="rId8" cstate="print"/>
            <a:stretch>
              <a:fillRect/>
            </a:stretch>
          </p:blipFill>
          <p:spPr>
            <a:xfrm>
              <a:off x="1697803" y="3447407"/>
              <a:ext cx="88328" cy="178625"/>
            </a:xfrm>
            <a:prstGeom prst="rect">
              <a:avLst/>
            </a:prstGeom>
          </p:spPr>
        </p:pic>
        <p:pic>
          <p:nvPicPr>
            <p:cNvPr id="28" name="object 28"/>
            <p:cNvPicPr/>
            <p:nvPr/>
          </p:nvPicPr>
          <p:blipFill>
            <a:blip r:embed="rId9" cstate="print"/>
            <a:stretch>
              <a:fillRect/>
            </a:stretch>
          </p:blipFill>
          <p:spPr>
            <a:xfrm>
              <a:off x="538797" y="3111766"/>
              <a:ext cx="499821" cy="378663"/>
            </a:xfrm>
            <a:prstGeom prst="rect">
              <a:avLst/>
            </a:prstGeom>
          </p:spPr>
        </p:pic>
        <p:pic>
          <p:nvPicPr>
            <p:cNvPr id="29" name="object 29"/>
            <p:cNvPicPr/>
            <p:nvPr/>
          </p:nvPicPr>
          <p:blipFill>
            <a:blip r:embed="rId10" cstate="print"/>
            <a:stretch>
              <a:fillRect/>
            </a:stretch>
          </p:blipFill>
          <p:spPr>
            <a:xfrm>
              <a:off x="673869" y="3120924"/>
              <a:ext cx="195044" cy="188824"/>
            </a:xfrm>
            <a:prstGeom prst="rect">
              <a:avLst/>
            </a:prstGeom>
          </p:spPr>
        </p:pic>
        <p:sp>
          <p:nvSpPr>
            <p:cNvPr id="30" name="object 30"/>
            <p:cNvSpPr/>
            <p:nvPr/>
          </p:nvSpPr>
          <p:spPr>
            <a:xfrm>
              <a:off x="638441" y="3198634"/>
              <a:ext cx="424180" cy="305435"/>
            </a:xfrm>
            <a:custGeom>
              <a:avLst/>
              <a:gdLst/>
              <a:ahLst/>
              <a:cxnLst/>
              <a:rect l="l" t="t" r="r" b="b"/>
              <a:pathLst>
                <a:path w="424180" h="305435">
                  <a:moveTo>
                    <a:pt x="402374" y="52311"/>
                  </a:moveTo>
                  <a:lnTo>
                    <a:pt x="391198" y="48983"/>
                  </a:lnTo>
                  <a:lnTo>
                    <a:pt x="385851" y="57518"/>
                  </a:lnTo>
                  <a:lnTo>
                    <a:pt x="383667" y="62445"/>
                  </a:lnTo>
                  <a:lnTo>
                    <a:pt x="366445" y="97878"/>
                  </a:lnTo>
                  <a:lnTo>
                    <a:pt x="343903" y="131102"/>
                  </a:lnTo>
                  <a:lnTo>
                    <a:pt x="314375" y="155054"/>
                  </a:lnTo>
                  <a:lnTo>
                    <a:pt x="276161" y="162636"/>
                  </a:lnTo>
                  <a:lnTo>
                    <a:pt x="243293" y="155155"/>
                  </a:lnTo>
                  <a:lnTo>
                    <a:pt x="211442" y="142024"/>
                  </a:lnTo>
                  <a:lnTo>
                    <a:pt x="179476" y="130263"/>
                  </a:lnTo>
                  <a:lnTo>
                    <a:pt x="117119" y="134480"/>
                  </a:lnTo>
                  <a:lnTo>
                    <a:pt x="66319" y="170840"/>
                  </a:lnTo>
                  <a:lnTo>
                    <a:pt x="31648" y="216954"/>
                  </a:lnTo>
                  <a:lnTo>
                    <a:pt x="12001" y="258673"/>
                  </a:lnTo>
                  <a:lnTo>
                    <a:pt x="0" y="301891"/>
                  </a:lnTo>
                  <a:lnTo>
                    <a:pt x="11468" y="304850"/>
                  </a:lnTo>
                  <a:lnTo>
                    <a:pt x="15786" y="297383"/>
                  </a:lnTo>
                  <a:lnTo>
                    <a:pt x="28067" y="272161"/>
                  </a:lnTo>
                  <a:lnTo>
                    <a:pt x="37376" y="255638"/>
                  </a:lnTo>
                  <a:lnTo>
                    <a:pt x="62534" y="222681"/>
                  </a:lnTo>
                  <a:lnTo>
                    <a:pt x="120916" y="187045"/>
                  </a:lnTo>
                  <a:lnTo>
                    <a:pt x="154139" y="186639"/>
                  </a:lnTo>
                  <a:lnTo>
                    <a:pt x="189382" y="197586"/>
                  </a:lnTo>
                  <a:lnTo>
                    <a:pt x="206082" y="205689"/>
                  </a:lnTo>
                  <a:lnTo>
                    <a:pt x="214503" y="209562"/>
                  </a:lnTo>
                  <a:lnTo>
                    <a:pt x="223126" y="212890"/>
                  </a:lnTo>
                  <a:lnTo>
                    <a:pt x="252641" y="217792"/>
                  </a:lnTo>
                  <a:lnTo>
                    <a:pt x="281457" y="213474"/>
                  </a:lnTo>
                  <a:lnTo>
                    <a:pt x="332244" y="182841"/>
                  </a:lnTo>
                  <a:lnTo>
                    <a:pt x="371436" y="128638"/>
                  </a:lnTo>
                  <a:lnTo>
                    <a:pt x="401866" y="62636"/>
                  </a:lnTo>
                  <a:lnTo>
                    <a:pt x="402374" y="52311"/>
                  </a:lnTo>
                  <a:close/>
                </a:path>
                <a:path w="424180" h="305435">
                  <a:moveTo>
                    <a:pt x="423900" y="17081"/>
                  </a:moveTo>
                  <a:lnTo>
                    <a:pt x="422948" y="14058"/>
                  </a:lnTo>
                  <a:lnTo>
                    <a:pt x="409308" y="14058"/>
                  </a:lnTo>
                  <a:lnTo>
                    <a:pt x="408393" y="13385"/>
                  </a:lnTo>
                  <a:lnTo>
                    <a:pt x="404888" y="2247"/>
                  </a:lnTo>
                  <a:lnTo>
                    <a:pt x="404177" y="0"/>
                  </a:lnTo>
                  <a:lnTo>
                    <a:pt x="401104" y="0"/>
                  </a:lnTo>
                  <a:lnTo>
                    <a:pt x="396887" y="13385"/>
                  </a:lnTo>
                  <a:lnTo>
                    <a:pt x="395973" y="14058"/>
                  </a:lnTo>
                  <a:lnTo>
                    <a:pt x="382333" y="14058"/>
                  </a:lnTo>
                  <a:lnTo>
                    <a:pt x="381381" y="17081"/>
                  </a:lnTo>
                  <a:lnTo>
                    <a:pt x="392417" y="25361"/>
                  </a:lnTo>
                  <a:lnTo>
                    <a:pt x="392760" y="26454"/>
                  </a:lnTo>
                  <a:lnTo>
                    <a:pt x="388556" y="39839"/>
                  </a:lnTo>
                  <a:lnTo>
                    <a:pt x="391045" y="41706"/>
                  </a:lnTo>
                  <a:lnTo>
                    <a:pt x="402082" y="33439"/>
                  </a:lnTo>
                  <a:lnTo>
                    <a:pt x="403199" y="33439"/>
                  </a:lnTo>
                  <a:lnTo>
                    <a:pt x="414235" y="41706"/>
                  </a:lnTo>
                  <a:lnTo>
                    <a:pt x="416725" y="39839"/>
                  </a:lnTo>
                  <a:lnTo>
                    <a:pt x="412521" y="26454"/>
                  </a:lnTo>
                  <a:lnTo>
                    <a:pt x="412864" y="25361"/>
                  </a:lnTo>
                  <a:lnTo>
                    <a:pt x="423900" y="17081"/>
                  </a:lnTo>
                  <a:close/>
                </a:path>
              </a:pathLst>
            </a:custGeom>
            <a:solidFill>
              <a:srgbClr val="222E53"/>
            </a:solidFill>
          </p:spPr>
          <p:txBody>
            <a:bodyPr wrap="square" lIns="0" tIns="0" rIns="0" bIns="0" rtlCol="0"/>
            <a:lstStyle/>
            <a:p>
              <a:endParaRPr>
                <a:latin typeface="Quicksand" pitchFamily="2"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2819299" y="1602563"/>
            <a:ext cx="4301591" cy="884858"/>
          </a:xfrm>
          <a:prstGeom prst="rect">
            <a:avLst/>
          </a:prstGeom>
        </p:spPr>
        <p:txBody>
          <a:bodyPr vert="horz" wrap="square" lIns="0" tIns="12700" rIns="0" bIns="0" rtlCol="0">
            <a:spAutoFit/>
          </a:bodyPr>
          <a:lstStyle/>
          <a:p>
            <a:pPr marL="171450" lvl="0" indent="-171450">
              <a:buFont typeface="Arial" panose="020B0604020202020204" pitchFamily="34" charset="0"/>
              <a:buChar char="•"/>
            </a:pPr>
            <a:endParaRPr lang="en-US" sz="900" dirty="0">
              <a:latin typeface="Quicksand Medium" pitchFamily="2" charset="0"/>
            </a:endParaRPr>
          </a:p>
          <a:p>
            <a:pPr lvl="0"/>
            <a:endParaRPr lang="en-US" sz="900" dirty="0">
              <a:latin typeface="Quicksand Medium" pitchFamily="2" charset="0"/>
            </a:endParaRPr>
          </a:p>
          <a:p>
            <a:pPr lvl="0"/>
            <a:endParaRPr lang="en-GB" sz="900" dirty="0">
              <a:latin typeface="Quicksand Medium" pitchFamily="2" charset="0"/>
            </a:endParaRPr>
          </a:p>
          <a:p>
            <a:r>
              <a:rPr lang="en-US" sz="1200" dirty="0"/>
              <a:t> </a:t>
            </a:r>
            <a:endParaRPr lang="en-GB" sz="1200" dirty="0"/>
          </a:p>
          <a:p>
            <a:pPr marL="177165" indent="-165100">
              <a:lnSpc>
                <a:spcPct val="100000"/>
              </a:lnSpc>
              <a:spcBef>
                <a:spcPts val="785"/>
              </a:spcBef>
              <a:buChar char="•"/>
              <a:tabLst>
                <a:tab pos="177800" algn="l"/>
              </a:tabLst>
            </a:pPr>
            <a:endParaRPr sz="900" dirty="0">
              <a:latin typeface="Quicksand" pitchFamily="2" charset="0"/>
              <a:cs typeface="Tahoma"/>
            </a:endParaRPr>
          </a:p>
        </p:txBody>
      </p:sp>
      <p:sp>
        <p:nvSpPr>
          <p:cNvPr id="10" name="object 10"/>
          <p:cNvSpPr txBox="1"/>
          <p:nvPr/>
        </p:nvSpPr>
        <p:spPr>
          <a:xfrm>
            <a:off x="743300" y="743303"/>
            <a:ext cx="280635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Quicksand" pitchFamily="2" charset="0"/>
                <a:cs typeface="Tahoma"/>
              </a:rPr>
              <a:t>J</a:t>
            </a:r>
            <a:r>
              <a:rPr lang="en-GB" sz="1400" b="1" dirty="0" err="1">
                <a:latin typeface="Quicksand" pitchFamily="2" charset="0"/>
                <a:cs typeface="Tahoma"/>
              </a:rPr>
              <a:t>ob</a:t>
            </a:r>
            <a:r>
              <a:rPr lang="en-GB" sz="1400" b="1" dirty="0">
                <a:latin typeface="Quicksand" pitchFamily="2" charset="0"/>
                <a:cs typeface="Tahoma"/>
              </a:rPr>
              <a:t> Description Continued</a:t>
            </a:r>
            <a:endParaRPr sz="1400" dirty="0">
              <a:latin typeface="Quicksand" pitchFamily="2" charset="0"/>
              <a:cs typeface="Tahoma"/>
            </a:endParaRPr>
          </a:p>
        </p:txBody>
      </p:sp>
      <p:pic>
        <p:nvPicPr>
          <p:cNvPr id="11" name="object 11"/>
          <p:cNvPicPr/>
          <p:nvPr/>
        </p:nvPicPr>
        <p:blipFill>
          <a:blip r:embed="rId2" cstate="print"/>
          <a:stretch>
            <a:fillRect/>
          </a:stretch>
        </p:blipFill>
        <p:spPr>
          <a:xfrm>
            <a:off x="0" y="8097025"/>
            <a:ext cx="6664972" cy="2594978"/>
          </a:xfrm>
          <a:prstGeom prst="rect">
            <a:avLst/>
          </a:prstGeom>
        </p:spPr>
      </p:pic>
      <p:sp>
        <p:nvSpPr>
          <p:cNvPr id="7" name="Rectangle 6">
            <a:extLst>
              <a:ext uri="{FF2B5EF4-FFF2-40B4-BE49-F238E27FC236}">
                <a16:creationId xmlns:a16="http://schemas.microsoft.com/office/drawing/2014/main" id="{47005FE8-581E-4D31-BB34-11C050647AC3}"/>
              </a:ext>
            </a:extLst>
          </p:cNvPr>
          <p:cNvSpPr/>
          <p:nvPr/>
        </p:nvSpPr>
        <p:spPr>
          <a:xfrm>
            <a:off x="743300" y="1263946"/>
            <a:ext cx="6180092" cy="7879080"/>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100" b="1" dirty="0">
                <a:latin typeface="Quicksand Medium" pitchFamily="2" charset="0"/>
              </a:rPr>
              <a:t>3. Pupil Support</a:t>
            </a:r>
          </a:p>
          <a:p>
            <a:pPr marL="171450" indent="-171450">
              <a:buFont typeface="Arial" panose="020B0604020202020204" pitchFamily="34" charset="0"/>
              <a:buChar char="•"/>
              <a:defRPr/>
            </a:pPr>
            <a:r>
              <a:rPr lang="en-GB" sz="1100" dirty="0">
                <a:latin typeface="Quicksand Medium" pitchFamily="2" charset="0"/>
              </a:rPr>
              <a:t>Collaborate with the Principal, SENDCo, TRUST team and team members to develop and improve reading interventions across the Academy, with a focus on LEAP and </a:t>
            </a:r>
            <a:r>
              <a:rPr lang="en-GB" sz="1100" dirty="0" err="1">
                <a:latin typeface="Quicksand Medium" pitchFamily="2" charset="0"/>
              </a:rPr>
              <a:t>Lexonik</a:t>
            </a:r>
            <a:r>
              <a:rPr lang="en-GB" sz="1100" dirty="0">
                <a:latin typeface="Quicksand Medium" pitchFamily="2" charset="0"/>
              </a:rPr>
              <a:t> Advance programs.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latin typeface="Quicksand Medium"/>
              </a:rPr>
              <a:t>Work with pupils directly on curriculum related tasks under the direction of the Learning Support Manager and teacher.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latin typeface="Quicksand Medium"/>
              </a:rPr>
              <a:t>Act as Key Worker to a designated group of students, to monitor progress and contribute to the SEND review process.</a:t>
            </a:r>
          </a:p>
          <a:p>
            <a:pPr marL="171450" indent="-171450">
              <a:buFont typeface="Arial" panose="020B0604020202020204" pitchFamily="34" charset="0"/>
              <a:buChar char="•"/>
              <a:defRPr/>
            </a:pPr>
            <a:r>
              <a:rPr lang="en-GB" sz="1100" dirty="0">
                <a:latin typeface="Quicksand Medium" pitchFamily="2" charset="0"/>
              </a:rPr>
              <a:t>Provide support to colleagues for effective intervention delivery, ensuring the interventions are impactful and well-organised.</a:t>
            </a:r>
          </a:p>
          <a:p>
            <a:pPr marL="171450" indent="-171450">
              <a:buFont typeface="Arial" panose="020B0604020202020204" pitchFamily="34" charset="0"/>
              <a:buChar char="•"/>
              <a:defRPr/>
            </a:pPr>
            <a:r>
              <a:rPr lang="en-GB" sz="1100" dirty="0">
                <a:latin typeface="Quicksand Medium" pitchFamily="2" charset="0"/>
              </a:rPr>
              <a:t>Develop intervention schedules, allocate students to staff members, and coordinate regular testing to assess progress and identify next steps in a timely manner.</a:t>
            </a:r>
          </a:p>
          <a:p>
            <a:pPr marL="171450" lvl="0" indent="-171450">
              <a:buFont typeface="Arial" panose="020B0604020202020204" pitchFamily="34" charset="0"/>
              <a:buChar char="•"/>
            </a:pPr>
            <a:r>
              <a:rPr lang="en-GB" sz="1100" dirty="0">
                <a:latin typeface="Quicksand Medium"/>
              </a:rPr>
              <a:t>Give relevant feedback to the teacher regarding the social, emotional and physical needs of pupils thus offering the teacher support in their assessment.</a:t>
            </a:r>
          </a:p>
          <a:p>
            <a:pPr marL="171450" lvl="0" indent="-171450">
              <a:buFont typeface="Arial" panose="020B0604020202020204" pitchFamily="34" charset="0"/>
              <a:buChar char="•"/>
            </a:pPr>
            <a:r>
              <a:rPr lang="en-GB" sz="1100" dirty="0">
                <a:latin typeface="Quicksand Medium"/>
              </a:rPr>
              <a:t>Assist with monitoring and evaluating the learning environment provided for the pupils in his/her care and use this evaluation to help make necessary changes and developments within the classroom.</a:t>
            </a:r>
          </a:p>
          <a:p>
            <a:pPr marL="171450" lvl="0" indent="-171450">
              <a:buFont typeface="Arial" panose="020B0604020202020204" pitchFamily="34" charset="0"/>
              <a:buChar char="•"/>
            </a:pPr>
            <a:r>
              <a:rPr lang="en-GB" sz="1100" dirty="0">
                <a:latin typeface="Quicksand Medium"/>
              </a:rPr>
              <a:t>Follow the school policy documents and schemes of work to keep updated with school and National Curriculum documentation.</a:t>
            </a:r>
          </a:p>
          <a:p>
            <a:pPr marL="171450" indent="-171450">
              <a:buFont typeface="Arial" panose="020B0604020202020204" pitchFamily="34" charset="0"/>
              <a:buChar char="•"/>
            </a:pPr>
            <a:r>
              <a:rPr lang="en-GB" sz="1100" dirty="0">
                <a:latin typeface="Quicksand Medium" pitchFamily="2" charset="0"/>
              </a:rPr>
              <a:t>Prioritise students' needs and put them first in all aspects of your work.</a:t>
            </a:r>
          </a:p>
          <a:p>
            <a:pPr marL="171450" lvl="0" indent="-171450">
              <a:buFont typeface="Arial" panose="020B0604020202020204" pitchFamily="34" charset="0"/>
              <a:buChar char="•"/>
            </a:pPr>
            <a:endParaRPr lang="en-GB" sz="1100" dirty="0">
              <a:latin typeface="Quicksand Medium" pitchFamily="2" charset="0"/>
            </a:endParaRPr>
          </a:p>
          <a:p>
            <a:endParaRPr lang="en-GB" sz="1100" dirty="0">
              <a:latin typeface="Quicksand Medium" pitchFamily="2" charset="0"/>
            </a:endParaRPr>
          </a:p>
          <a:p>
            <a:pPr lvl="0"/>
            <a:r>
              <a:rPr lang="en-GB" sz="1100" b="1" dirty="0">
                <a:latin typeface="Quicksand Medium" pitchFamily="2" charset="0"/>
              </a:rPr>
              <a:t>4. Welfare and other duties</a:t>
            </a:r>
            <a:endParaRPr lang="en-GB" sz="1100" dirty="0">
              <a:latin typeface="Quicksand Medium" pitchFamily="2" charset="0"/>
            </a:endParaRPr>
          </a:p>
          <a:p>
            <a:pPr marL="171450" indent="-171450">
              <a:buFont typeface="Arial" panose="020B0604020202020204" pitchFamily="34" charset="0"/>
              <a:buChar char="•"/>
            </a:pPr>
            <a:r>
              <a:rPr lang="en-GB" sz="1100" dirty="0">
                <a:latin typeface="Quicksand Medium" pitchFamily="2" charset="0"/>
              </a:rPr>
              <a:t>Under teacher overall control, accepting shared responsibility for the creation of a safe environment for pupils within and outside the classroom.</a:t>
            </a:r>
          </a:p>
          <a:p>
            <a:pPr marL="171450" lvl="0" indent="-171450">
              <a:buFont typeface="Arial" panose="020B0604020202020204" pitchFamily="34" charset="0"/>
              <a:buChar char="•"/>
            </a:pPr>
            <a:r>
              <a:rPr lang="en-GB" sz="1100" dirty="0">
                <a:latin typeface="Quicksand Medium"/>
              </a:rPr>
              <a:t>Assist in the supervision of pupils particularly at break periods and the beginning and end of sessions.</a:t>
            </a:r>
          </a:p>
          <a:p>
            <a:pPr marL="171450" lvl="0" indent="-171450">
              <a:buFont typeface="Arial" panose="020B0604020202020204" pitchFamily="34" charset="0"/>
              <a:buChar char="•"/>
            </a:pPr>
            <a:r>
              <a:rPr lang="en-GB" sz="1100" dirty="0">
                <a:latin typeface="Quicksand Medium"/>
              </a:rPr>
              <a:t>Provision of general care and welfare by responding appropriately to the social, emotional and physical needs of pupils. This might include attending to sick or injured pupils, taking sick pupils home and investigating reasons for absence.</a:t>
            </a:r>
          </a:p>
          <a:p>
            <a:pPr marL="171450" lvl="0" indent="-171450">
              <a:buFont typeface="Arial" panose="020B0604020202020204" pitchFamily="34" charset="0"/>
              <a:buChar char="•"/>
            </a:pPr>
            <a:r>
              <a:rPr lang="en-GB" sz="1100" dirty="0">
                <a:latin typeface="Quicksand Medium" pitchFamily="2" charset="0"/>
              </a:rPr>
              <a:t>May be required to administer medication to pupils by agreement with the jobholder in accordance with the school’s policy on this issue.</a:t>
            </a:r>
          </a:p>
          <a:p>
            <a:pPr marL="171450" lvl="0" indent="-171450">
              <a:buFont typeface="Arial" panose="020B0604020202020204" pitchFamily="34" charset="0"/>
              <a:buChar char="•"/>
            </a:pPr>
            <a:r>
              <a:rPr lang="en-GB" sz="1100" dirty="0">
                <a:latin typeface="Quicksand Medium"/>
              </a:rPr>
              <a:t>Actively promote anti-discrimination practices and the School’s/Council's Equal Opportunities Policy in all aspects of employment and service delivery.</a:t>
            </a:r>
          </a:p>
          <a:p>
            <a:pPr marL="171450" indent="-171450">
              <a:buFont typeface="Arial" panose="020B0604020202020204" pitchFamily="34" charset="0"/>
              <a:buChar char="•"/>
            </a:pPr>
            <a:r>
              <a:rPr lang="en-GB" sz="1100" dirty="0">
                <a:latin typeface="Quicksand Medium" pitchFamily="2" charset="0"/>
              </a:rPr>
              <a:t>Actively pursue personal and professional development as a leader.</a:t>
            </a:r>
          </a:p>
          <a:p>
            <a:pPr marL="171450" lvl="0" indent="-171450">
              <a:buFont typeface="Arial" panose="020B0604020202020204" pitchFamily="34" charset="0"/>
              <a:buChar char="•"/>
            </a:pPr>
            <a:endParaRPr lang="en-GB" sz="1100" dirty="0">
              <a:latin typeface="Quicksand Medium" pitchFamily="2" charset="0"/>
            </a:endParaRPr>
          </a:p>
          <a:p>
            <a:pPr marL="171450" lvl="0" indent="-171450">
              <a:buFont typeface="Arial" panose="020B0604020202020204" pitchFamily="34" charset="0"/>
              <a:buChar char="•"/>
            </a:pPr>
            <a:endParaRPr lang="en-GB" sz="1100" dirty="0">
              <a:latin typeface="Quicksand Medium" pitchFamily="2" charset="0"/>
            </a:endParaRPr>
          </a:p>
          <a:p>
            <a:pPr lvl="0"/>
            <a:r>
              <a:rPr lang="en-GB" sz="1100" b="1" dirty="0">
                <a:latin typeface="Quicksand Medium" pitchFamily="2" charset="0"/>
              </a:rPr>
              <a:t>5. Safeguarding and Child Protection  </a:t>
            </a:r>
            <a:endParaRPr lang="en-GB" sz="1100" dirty="0">
              <a:latin typeface="Quicksand Medium" pitchFamily="2" charset="0"/>
            </a:endParaRPr>
          </a:p>
          <a:p>
            <a:pPr marL="171450" indent="-171450">
              <a:buFont typeface="Arial" panose="020B0604020202020204" pitchFamily="34" charset="0"/>
              <a:buChar char="•"/>
            </a:pPr>
            <a:r>
              <a:rPr lang="en-GB" sz="1100" dirty="0">
                <a:latin typeface="Quicksand Medium"/>
              </a:rPr>
              <a:t>Promote the safeguarding and welfare of children and young persons the postholder is responsible for, or comes into contact with. Be aware of school policies and other guidance on the safeguarding and promotion of wellbeing of children and young people. Take appropriate action where required.</a:t>
            </a:r>
          </a:p>
          <a:p>
            <a:pPr lvl="0"/>
            <a:endParaRPr lang="en-GB" sz="1100" dirty="0">
              <a:latin typeface="Quicksand Medium" pitchFamily="2" charset="0"/>
            </a:endParaRPr>
          </a:p>
          <a:p>
            <a:pPr lvl="0"/>
            <a:r>
              <a:rPr lang="en-GB" sz="1100" b="1" dirty="0">
                <a:latin typeface="Quicksand Medium" pitchFamily="2" charset="0"/>
              </a:rPr>
              <a:t>6. Equal Opportunities </a:t>
            </a:r>
            <a:endParaRPr lang="en-GB" sz="1100" dirty="0">
              <a:latin typeface="Quicksand Medium" pitchFamily="2" charset="0"/>
            </a:endParaRPr>
          </a:p>
          <a:p>
            <a:pPr marL="171450" indent="-171450">
              <a:buFont typeface="Arial" panose="020B0604020202020204" pitchFamily="34" charset="0"/>
              <a:buChar char="•"/>
            </a:pPr>
            <a:r>
              <a:rPr lang="en-GB" sz="1100" dirty="0">
                <a:latin typeface="Quicksand Medium" pitchFamily="2" charset="0"/>
              </a:rPr>
              <a:t>Promote and implement policies and practices that encourage mutual tolerance and respect for diversity in all aspects of employment and service delivery.</a:t>
            </a:r>
          </a:p>
          <a:p>
            <a:pPr marL="171450" indent="-171450">
              <a:buFont typeface="Arial" panose="020B0604020202020204" pitchFamily="34" charset="0"/>
              <a:buChar char="•"/>
            </a:pPr>
            <a:endParaRPr lang="en-GB" sz="1100" dirty="0">
              <a:latin typeface="Quicksand Medium" pitchFamily="2" charset="0"/>
            </a:endParaRPr>
          </a:p>
          <a:p>
            <a:pPr marL="171450" lvl="0" indent="-171450">
              <a:buFont typeface="Arial" panose="020B0604020202020204" pitchFamily="34" charset="0"/>
              <a:buChar char="•"/>
            </a:pPr>
            <a:endParaRPr lang="en-GB" sz="1100" dirty="0">
              <a:latin typeface="Quicksand Medium"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dirty="0">
              <a:latin typeface="Quicksand Medium"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1811" y="9576003"/>
            <a:ext cx="61594" cy="142875"/>
          </a:xfrm>
          <a:prstGeom prst="rect">
            <a:avLst/>
          </a:prstGeom>
        </p:spPr>
        <p:txBody>
          <a:bodyPr vert="horz" wrap="square" lIns="0" tIns="0" rIns="0" bIns="0" rtlCol="0">
            <a:spAutoFit/>
          </a:bodyPr>
          <a:lstStyle/>
          <a:p>
            <a:pPr>
              <a:lnSpc>
                <a:spcPct val="100000"/>
              </a:lnSpc>
            </a:pPr>
            <a:r>
              <a:rPr sz="900" spc="-10" dirty="0">
                <a:solidFill>
                  <a:srgbClr val="231F20"/>
                </a:solidFill>
                <a:latin typeface="Quicksand" pitchFamily="2" charset="0"/>
                <a:cs typeface="Tahoma"/>
              </a:rPr>
              <a:t>8</a:t>
            </a:r>
            <a:endParaRPr sz="900">
              <a:latin typeface="Quicksand" pitchFamily="2" charset="0"/>
              <a:cs typeface="Tahoma"/>
            </a:endParaRPr>
          </a:p>
        </p:txBody>
      </p:sp>
      <p:grpSp>
        <p:nvGrpSpPr>
          <p:cNvPr id="3" name="object 3"/>
          <p:cNvGrpSpPr/>
          <p:nvPr/>
        </p:nvGrpSpPr>
        <p:grpSpPr>
          <a:xfrm>
            <a:off x="-3809" y="0"/>
            <a:ext cx="7560309" cy="10692130"/>
            <a:chOff x="0" y="0"/>
            <a:chExt cx="7560309" cy="10692130"/>
          </a:xfrm>
        </p:grpSpPr>
        <p:sp>
          <p:nvSpPr>
            <p:cNvPr id="4" name="object 4"/>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7559992" cy="10692003"/>
            </a:xfrm>
            <a:prstGeom prst="rect">
              <a:avLst/>
            </a:prstGeom>
          </p:spPr>
        </p:pic>
        <p:sp>
          <p:nvSpPr>
            <p:cNvPr id="6" name="object 6"/>
            <p:cNvSpPr/>
            <p:nvPr/>
          </p:nvSpPr>
          <p:spPr>
            <a:xfrm>
              <a:off x="0" y="6516179"/>
              <a:ext cx="7560309" cy="4176395"/>
            </a:xfrm>
            <a:custGeom>
              <a:avLst/>
              <a:gdLst/>
              <a:ahLst/>
              <a:cxnLst/>
              <a:rect l="l" t="t" r="r" b="b"/>
              <a:pathLst>
                <a:path w="7560309" h="4176395">
                  <a:moveTo>
                    <a:pt x="7560005" y="0"/>
                  </a:moveTo>
                  <a:lnTo>
                    <a:pt x="6840004" y="899820"/>
                  </a:lnTo>
                  <a:lnTo>
                    <a:pt x="6327000" y="1349819"/>
                  </a:lnTo>
                  <a:lnTo>
                    <a:pt x="5670003" y="1655826"/>
                  </a:lnTo>
                  <a:lnTo>
                    <a:pt x="4967998" y="1872005"/>
                  </a:lnTo>
                  <a:lnTo>
                    <a:pt x="3923995" y="1728000"/>
                  </a:lnTo>
                  <a:lnTo>
                    <a:pt x="3347999" y="1854009"/>
                  </a:lnTo>
                  <a:lnTo>
                    <a:pt x="2519997" y="1530007"/>
                  </a:lnTo>
                  <a:lnTo>
                    <a:pt x="1440002" y="1260005"/>
                  </a:lnTo>
                  <a:lnTo>
                    <a:pt x="594004" y="1835823"/>
                  </a:lnTo>
                  <a:lnTo>
                    <a:pt x="0" y="2717825"/>
                  </a:lnTo>
                  <a:lnTo>
                    <a:pt x="0" y="4175823"/>
                  </a:lnTo>
                  <a:lnTo>
                    <a:pt x="7560005" y="4175823"/>
                  </a:lnTo>
                  <a:lnTo>
                    <a:pt x="7560005" y="0"/>
                  </a:lnTo>
                  <a:close/>
                </a:path>
              </a:pathLst>
            </a:custGeom>
            <a:solidFill>
              <a:srgbClr val="212D54">
                <a:alpha val="79998"/>
              </a:srgbClr>
            </a:solidFill>
          </p:spPr>
          <p:txBody>
            <a:bodyPr wrap="square" lIns="0" tIns="0" rIns="0" bIns="0" rtlCol="0"/>
            <a:lstStyle/>
            <a:p>
              <a:endParaRPr/>
            </a:p>
          </p:txBody>
        </p:sp>
        <p:pic>
          <p:nvPicPr>
            <p:cNvPr id="7" name="object 7"/>
            <p:cNvPicPr/>
            <p:nvPr/>
          </p:nvPicPr>
          <p:blipFill>
            <a:blip r:embed="rId3" cstate="print"/>
            <a:stretch>
              <a:fillRect/>
            </a:stretch>
          </p:blipFill>
          <p:spPr>
            <a:xfrm>
              <a:off x="0" y="5349837"/>
              <a:ext cx="7559992" cy="4308322"/>
            </a:xfrm>
            <a:prstGeom prst="rect">
              <a:avLst/>
            </a:prstGeom>
          </p:spPr>
        </p:pic>
      </p:grpSp>
      <p:sp>
        <p:nvSpPr>
          <p:cNvPr id="8" name="object 8"/>
          <p:cNvSpPr txBox="1"/>
          <p:nvPr/>
        </p:nvSpPr>
        <p:spPr>
          <a:xfrm>
            <a:off x="1121299" y="8771303"/>
            <a:ext cx="5433695" cy="1135696"/>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FFFFFF"/>
                </a:solidFill>
                <a:latin typeface="Quicksand" pitchFamily="2" charset="0"/>
                <a:cs typeface="Tahoma"/>
              </a:rPr>
              <a:t>GCSE</a:t>
            </a:r>
            <a:r>
              <a:rPr sz="1400" b="1" spc="-35" dirty="0">
                <a:solidFill>
                  <a:srgbClr val="FFFFFF"/>
                </a:solidFill>
                <a:latin typeface="Quicksand" pitchFamily="2" charset="0"/>
                <a:cs typeface="Tahoma"/>
              </a:rPr>
              <a:t> </a:t>
            </a:r>
            <a:r>
              <a:rPr sz="1400" b="1" spc="-25" dirty="0">
                <a:solidFill>
                  <a:srgbClr val="FFFFFF"/>
                </a:solidFill>
                <a:latin typeface="Quicksand" pitchFamily="2" charset="0"/>
                <a:cs typeface="Tahoma"/>
              </a:rPr>
              <a:t>Results</a:t>
            </a:r>
            <a:r>
              <a:rPr sz="1400" b="1" spc="-30" dirty="0">
                <a:solidFill>
                  <a:srgbClr val="FFFFFF"/>
                </a:solidFill>
                <a:latin typeface="Quicksand" pitchFamily="2" charset="0"/>
                <a:cs typeface="Tahoma"/>
              </a:rPr>
              <a:t> </a:t>
            </a:r>
            <a:r>
              <a:rPr sz="1400" b="1" spc="-25" dirty="0">
                <a:solidFill>
                  <a:srgbClr val="FFFFFF"/>
                </a:solidFill>
                <a:latin typeface="Quicksand" pitchFamily="2" charset="0"/>
                <a:cs typeface="Tahoma"/>
              </a:rPr>
              <a:t>Day</a:t>
            </a:r>
            <a:endParaRPr sz="1400" dirty="0">
              <a:latin typeface="Quicksand" pitchFamily="2" charset="0"/>
              <a:cs typeface="Tahoma"/>
            </a:endParaRPr>
          </a:p>
          <a:p>
            <a:pPr marL="12700">
              <a:lnSpc>
                <a:spcPct val="100000"/>
              </a:lnSpc>
              <a:spcBef>
                <a:spcPts val="1070"/>
              </a:spcBef>
            </a:pPr>
            <a:r>
              <a:rPr sz="1100" dirty="0">
                <a:solidFill>
                  <a:srgbClr val="FFFFFF"/>
                </a:solidFill>
                <a:latin typeface="Quicksand" pitchFamily="2" charset="0"/>
                <a:cs typeface="Tahoma"/>
              </a:rPr>
              <a:t>Our</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2022</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GCSE</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results</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reflect</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125" dirty="0">
                <a:solidFill>
                  <a:srgbClr val="FFFFFF"/>
                </a:solidFill>
                <a:latin typeface="Quicksand" pitchFamily="2" charset="0"/>
                <a:cs typeface="Tahoma"/>
              </a:rPr>
              <a:t> </a:t>
            </a:r>
            <a:r>
              <a:rPr sz="1100" spc="65" dirty="0">
                <a:solidFill>
                  <a:srgbClr val="FFFFFF"/>
                </a:solidFill>
                <a:latin typeface="Quicksand" pitchFamily="2" charset="0"/>
                <a:cs typeface="Tahoma"/>
              </a:rPr>
              <a:t>many</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positive</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changes</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that</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have</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taken</a:t>
            </a:r>
            <a:r>
              <a:rPr sz="1100" spc="125" dirty="0">
                <a:solidFill>
                  <a:srgbClr val="FFFFFF"/>
                </a:solidFill>
                <a:latin typeface="Quicksand" pitchFamily="2" charset="0"/>
                <a:cs typeface="Tahoma"/>
              </a:rPr>
              <a:t> </a:t>
            </a:r>
            <a:r>
              <a:rPr sz="1100" spc="45" dirty="0">
                <a:solidFill>
                  <a:srgbClr val="FFFFFF"/>
                </a:solidFill>
                <a:latin typeface="Quicksand" pitchFamily="2" charset="0"/>
                <a:cs typeface="Tahoma"/>
              </a:rPr>
              <a:t>place</a:t>
            </a:r>
            <a:endParaRPr sz="1100" dirty="0">
              <a:latin typeface="Quicksand" pitchFamily="2" charset="0"/>
              <a:cs typeface="Tahoma"/>
            </a:endParaRPr>
          </a:p>
          <a:p>
            <a:pPr marL="12700" marR="5080">
              <a:lnSpc>
                <a:spcPct val="121200"/>
              </a:lnSpc>
            </a:pPr>
            <a:r>
              <a:rPr sz="1100" dirty="0">
                <a:solidFill>
                  <a:srgbClr val="FFFFFF"/>
                </a:solidFill>
                <a:latin typeface="Quicksand" pitchFamily="2" charset="0"/>
                <a:cs typeface="Tahoma"/>
              </a:rPr>
              <a:t>in</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65" dirty="0">
                <a:solidFill>
                  <a:srgbClr val="FFFFFF"/>
                </a:solidFill>
                <a:latin typeface="Quicksand" pitchFamily="2" charset="0"/>
                <a:cs typeface="Tahoma"/>
              </a:rPr>
              <a:t> </a:t>
            </a:r>
            <a:r>
              <a:rPr sz="1100" spc="75" dirty="0">
                <a:solidFill>
                  <a:srgbClr val="FFFFFF"/>
                </a:solidFill>
                <a:latin typeface="Quicksand" pitchFamily="2" charset="0"/>
                <a:cs typeface="Tahoma"/>
              </a:rPr>
              <a:t>academy</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over</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last</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year.</a:t>
            </a:r>
            <a:r>
              <a:rPr sz="1100" spc="480" dirty="0">
                <a:solidFill>
                  <a:srgbClr val="FFFFFF"/>
                </a:solidFill>
                <a:latin typeface="Quicksand" pitchFamily="2" charset="0"/>
                <a:cs typeface="Tahoma"/>
              </a:rPr>
              <a:t> </a:t>
            </a:r>
            <a:r>
              <a:rPr sz="1100" dirty="0">
                <a:solidFill>
                  <a:srgbClr val="FFFFFF"/>
                </a:solidFill>
                <a:latin typeface="Quicksand" pitchFamily="2" charset="0"/>
                <a:cs typeface="Tahoma"/>
              </a:rPr>
              <a:t>All</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students</a:t>
            </a:r>
            <a:r>
              <a:rPr sz="1100" spc="65" dirty="0">
                <a:solidFill>
                  <a:srgbClr val="FFFFFF"/>
                </a:solidFill>
                <a:latin typeface="Quicksand" pitchFamily="2" charset="0"/>
                <a:cs typeface="Tahoma"/>
              </a:rPr>
              <a:t> </a:t>
            </a:r>
            <a:r>
              <a:rPr sz="1100" spc="50" dirty="0">
                <a:solidFill>
                  <a:srgbClr val="FFFFFF"/>
                </a:solidFill>
                <a:latin typeface="Quicksand" pitchFamily="2" charset="0"/>
                <a:cs typeface="Tahoma"/>
              </a:rPr>
              <a:t>are</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given</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best</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possible</a:t>
            </a:r>
            <a:r>
              <a:rPr sz="1100" spc="65" dirty="0">
                <a:solidFill>
                  <a:srgbClr val="FFFFFF"/>
                </a:solidFill>
                <a:latin typeface="Quicksand" pitchFamily="2" charset="0"/>
                <a:cs typeface="Tahoma"/>
              </a:rPr>
              <a:t> </a:t>
            </a:r>
            <a:r>
              <a:rPr sz="1100" spc="-10" dirty="0">
                <a:solidFill>
                  <a:srgbClr val="FFFFFF"/>
                </a:solidFill>
                <a:latin typeface="Quicksand" pitchFamily="2" charset="0"/>
                <a:cs typeface="Tahoma"/>
              </a:rPr>
              <a:t>support </a:t>
            </a:r>
            <a:r>
              <a:rPr sz="1100" spc="60" dirty="0">
                <a:solidFill>
                  <a:srgbClr val="FFFFFF"/>
                </a:solidFill>
                <a:latin typeface="Quicksand" pitchFamily="2" charset="0"/>
                <a:cs typeface="Tahoma"/>
              </a:rPr>
              <a:t>and</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advice</a:t>
            </a:r>
            <a:r>
              <a:rPr sz="1100" spc="75" dirty="0">
                <a:solidFill>
                  <a:srgbClr val="FFFFFF"/>
                </a:solidFill>
                <a:latin typeface="Quicksand" pitchFamily="2" charset="0"/>
                <a:cs typeface="Tahoma"/>
              </a:rPr>
              <a:t> </a:t>
            </a:r>
            <a:r>
              <a:rPr sz="1100" spc="60" dirty="0">
                <a:solidFill>
                  <a:srgbClr val="FFFFFF"/>
                </a:solidFill>
                <a:latin typeface="Quicksand" pitchFamily="2" charset="0"/>
                <a:cs typeface="Tahoma"/>
              </a:rPr>
              <a:t>and</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encouraged</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to</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follow</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their</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passion,</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whatever</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that</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might</a:t>
            </a:r>
            <a:r>
              <a:rPr sz="1100" spc="75" dirty="0">
                <a:solidFill>
                  <a:srgbClr val="FFFFFF"/>
                </a:solidFill>
                <a:latin typeface="Quicksand" pitchFamily="2" charset="0"/>
                <a:cs typeface="Tahoma"/>
              </a:rPr>
              <a:t> </a:t>
            </a:r>
            <a:r>
              <a:rPr sz="1100" spc="-20" dirty="0">
                <a:solidFill>
                  <a:srgbClr val="FFFFFF"/>
                </a:solidFill>
                <a:latin typeface="Quicksand" pitchFamily="2" charset="0"/>
                <a:cs typeface="Tahoma"/>
              </a:rPr>
              <a:t>be.</a:t>
            </a:r>
            <a:endParaRPr sz="1100" dirty="0">
              <a:latin typeface="Quicksand" pitchFamily="2" charset="0"/>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0" y="-33135"/>
            <a:ext cx="7556499" cy="2712835"/>
            <a:chOff x="0" y="3"/>
            <a:chExt cx="7560309" cy="4107179"/>
          </a:xfrm>
        </p:grpSpPr>
        <p:sp>
          <p:nvSpPr>
            <p:cNvPr id="5" name="object 5"/>
            <p:cNvSpPr/>
            <p:nvPr/>
          </p:nvSpPr>
          <p:spPr>
            <a:xfrm>
              <a:off x="0" y="3"/>
              <a:ext cx="7558405" cy="3732529"/>
            </a:xfrm>
            <a:custGeom>
              <a:avLst/>
              <a:gdLst/>
              <a:ahLst/>
              <a:cxnLst/>
              <a:rect l="l" t="t" r="r" b="b"/>
              <a:pathLst>
                <a:path w="7558405" h="3732529">
                  <a:moveTo>
                    <a:pt x="7558227" y="0"/>
                  </a:moveTo>
                  <a:lnTo>
                    <a:pt x="0" y="0"/>
                  </a:lnTo>
                  <a:lnTo>
                    <a:pt x="0" y="3510000"/>
                  </a:lnTo>
                  <a:lnTo>
                    <a:pt x="395998" y="3131997"/>
                  </a:lnTo>
                  <a:lnTo>
                    <a:pt x="1007999" y="2699994"/>
                  </a:lnTo>
                  <a:lnTo>
                    <a:pt x="1465160" y="2538895"/>
                  </a:lnTo>
                  <a:lnTo>
                    <a:pt x="2281364" y="2641549"/>
                  </a:lnTo>
                  <a:lnTo>
                    <a:pt x="3078594" y="3142043"/>
                  </a:lnTo>
                  <a:lnTo>
                    <a:pt x="4264939" y="3732339"/>
                  </a:lnTo>
                  <a:lnTo>
                    <a:pt x="4919992" y="3690010"/>
                  </a:lnTo>
                  <a:lnTo>
                    <a:pt x="5886005" y="3564001"/>
                  </a:lnTo>
                  <a:lnTo>
                    <a:pt x="6533997" y="3149993"/>
                  </a:lnTo>
                  <a:lnTo>
                    <a:pt x="7558227" y="2286000"/>
                  </a:lnTo>
                  <a:lnTo>
                    <a:pt x="7558227"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1548003"/>
              <a:ext cx="7559992" cy="2559185"/>
            </a:xfrm>
            <a:prstGeom prst="rect">
              <a:avLst/>
            </a:prstGeom>
          </p:spPr>
        </p:pic>
      </p:grpSp>
      <p:sp>
        <p:nvSpPr>
          <p:cNvPr id="7" name="object 7"/>
          <p:cNvSpPr txBox="1">
            <a:spLocks noGrp="1"/>
          </p:cNvSpPr>
          <p:nvPr>
            <p:ph type="title"/>
          </p:nvPr>
        </p:nvSpPr>
        <p:spPr>
          <a:xfrm>
            <a:off x="368300" y="41279"/>
            <a:ext cx="4876800" cy="1351652"/>
          </a:xfrm>
          <a:prstGeom prst="rect">
            <a:avLst/>
          </a:prstGeom>
        </p:spPr>
        <p:txBody>
          <a:bodyPr vert="horz" wrap="square" lIns="0" tIns="12700" rIns="0" bIns="0" rtlCol="0">
            <a:spAutoFit/>
          </a:bodyPr>
          <a:lstStyle/>
          <a:p>
            <a:pPr marL="12700">
              <a:lnSpc>
                <a:spcPct val="100000"/>
              </a:lnSpc>
              <a:spcBef>
                <a:spcPts val="100"/>
              </a:spcBef>
            </a:pPr>
            <a:r>
              <a:rPr lang="en-GB" sz="2900" spc="-35" dirty="0">
                <a:latin typeface="Quicksand" pitchFamily="2" charset="0"/>
              </a:rPr>
              <a:t>Learning Support Assistant (Reading Intervention) </a:t>
            </a:r>
            <a:br>
              <a:rPr lang="en-GB" sz="2900" spc="-35" dirty="0">
                <a:latin typeface="Quicksand" pitchFamily="2" charset="0"/>
              </a:rPr>
            </a:br>
            <a:r>
              <a:rPr lang="en-GB" sz="2900" spc="-35" dirty="0">
                <a:latin typeface="Quicksand" pitchFamily="2" charset="0"/>
              </a:rPr>
              <a:t> </a:t>
            </a:r>
            <a:endParaRPr sz="2900" dirty="0">
              <a:latin typeface="Quicksand" pitchFamily="2" charset="0"/>
            </a:endParaRPr>
          </a:p>
        </p:txBody>
      </p:sp>
      <p:sp>
        <p:nvSpPr>
          <p:cNvPr id="8" name="object 8"/>
          <p:cNvSpPr txBox="1"/>
          <p:nvPr/>
        </p:nvSpPr>
        <p:spPr>
          <a:xfrm>
            <a:off x="366714" y="707849"/>
            <a:ext cx="3393727" cy="1059264"/>
          </a:xfrm>
          <a:prstGeom prst="rect">
            <a:avLst/>
          </a:prstGeom>
        </p:spPr>
        <p:txBody>
          <a:bodyPr vert="horz" wrap="square" lIns="0" tIns="12700" rIns="0" bIns="0" rtlCol="0">
            <a:spAutoFit/>
          </a:bodyPr>
          <a:lstStyle/>
          <a:p>
            <a:pPr marL="12700">
              <a:lnSpc>
                <a:spcPct val="100000"/>
              </a:lnSpc>
            </a:pPr>
            <a:endParaRPr lang="en-GB" sz="2400" b="1" spc="-20" dirty="0">
              <a:solidFill>
                <a:srgbClr val="FFFFFF"/>
              </a:solidFill>
              <a:latin typeface="Quicksand" pitchFamily="2" charset="0"/>
              <a:cs typeface="Tahoma"/>
            </a:endParaRPr>
          </a:p>
          <a:p>
            <a:pPr marL="12700">
              <a:lnSpc>
                <a:spcPct val="100000"/>
              </a:lnSpc>
            </a:pPr>
            <a:r>
              <a:rPr sz="2400" b="1" spc="-20" dirty="0">
                <a:solidFill>
                  <a:srgbClr val="FFFFFF"/>
                </a:solidFill>
                <a:latin typeface="Quicksand" pitchFamily="2" charset="0"/>
                <a:cs typeface="Tahoma"/>
              </a:rPr>
              <a:t>Person</a:t>
            </a:r>
            <a:r>
              <a:rPr sz="2400" b="1" spc="-130" dirty="0">
                <a:solidFill>
                  <a:srgbClr val="FFFFFF"/>
                </a:solidFill>
                <a:latin typeface="Quicksand" pitchFamily="2" charset="0"/>
                <a:cs typeface="Tahoma"/>
              </a:rPr>
              <a:t> </a:t>
            </a:r>
            <a:r>
              <a:rPr sz="2400" b="1" spc="-10" dirty="0">
                <a:solidFill>
                  <a:srgbClr val="FFFFFF"/>
                </a:solidFill>
                <a:latin typeface="Quicksand" pitchFamily="2" charset="0"/>
                <a:cs typeface="Tahoma"/>
              </a:rPr>
              <a:t>Specification</a:t>
            </a:r>
            <a:endParaRPr sz="2400" dirty="0">
              <a:latin typeface="Quicksand" pitchFamily="2" charset="0"/>
              <a:cs typeface="Tahoma"/>
            </a:endParaRPr>
          </a:p>
          <a:p>
            <a:pPr marL="12700">
              <a:lnSpc>
                <a:spcPct val="100000"/>
              </a:lnSpc>
            </a:pPr>
            <a:endParaRPr sz="2000" dirty="0">
              <a:latin typeface="Quicksand" pitchFamily="2" charset="0"/>
              <a:cs typeface="Tahoma"/>
            </a:endParaRPr>
          </a:p>
        </p:txBody>
      </p:sp>
      <p:sp>
        <p:nvSpPr>
          <p:cNvPr id="9" name="object 9"/>
          <p:cNvSpPr txBox="1"/>
          <p:nvPr/>
        </p:nvSpPr>
        <p:spPr>
          <a:xfrm>
            <a:off x="2107299" y="4235302"/>
            <a:ext cx="4697095" cy="605294"/>
          </a:xfrm>
          <a:prstGeom prst="rect">
            <a:avLst/>
          </a:prstGeom>
        </p:spPr>
        <p:txBody>
          <a:bodyPr vert="horz" wrap="square" lIns="0" tIns="12700" rIns="0" bIns="0" rtlCol="0">
            <a:spAutoFit/>
          </a:bodyPr>
          <a:lstStyle/>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sz="900" dirty="0">
              <a:latin typeface="Quicksand" pitchFamily="2" charset="0"/>
              <a:cs typeface="Tahoma"/>
            </a:endParaRPr>
          </a:p>
        </p:txBody>
      </p:sp>
      <p:sp>
        <p:nvSpPr>
          <p:cNvPr id="12" name="Rectangle 1">
            <a:extLst>
              <a:ext uri="{FF2B5EF4-FFF2-40B4-BE49-F238E27FC236}">
                <a16:creationId xmlns:a16="http://schemas.microsoft.com/office/drawing/2014/main" id="{FC7ECB11-9F09-4AE3-9024-447B30AC591A}"/>
              </a:ext>
            </a:extLst>
          </p:cNvPr>
          <p:cNvSpPr>
            <a:spLocks noChangeArrowheads="1"/>
          </p:cNvSpPr>
          <p:nvPr/>
        </p:nvSpPr>
        <p:spPr bwMode="auto">
          <a:xfrm>
            <a:off x="2806700" y="4202113"/>
            <a:ext cx="755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TextBox 10">
            <a:extLst>
              <a:ext uri="{FF2B5EF4-FFF2-40B4-BE49-F238E27FC236}">
                <a16:creationId xmlns:a16="http://schemas.microsoft.com/office/drawing/2014/main" id="{B176B361-0F72-6946-3755-915CE9BDE30C}"/>
              </a:ext>
            </a:extLst>
          </p:cNvPr>
          <p:cNvSpPr txBox="1"/>
          <p:nvPr/>
        </p:nvSpPr>
        <p:spPr>
          <a:xfrm>
            <a:off x="398606" y="2570998"/>
            <a:ext cx="7002809" cy="9201558"/>
          </a:xfrm>
          <a:prstGeom prst="rect">
            <a:avLst/>
          </a:prstGeom>
          <a:noFill/>
        </p:spPr>
        <p:txBody>
          <a:bodyPr wrap="square">
            <a:spAutoFit/>
          </a:bodyPr>
          <a:lstStyle/>
          <a:p>
            <a:pPr>
              <a:lnSpc>
                <a:spcPct val="115000"/>
              </a:lnSpc>
              <a:spcAft>
                <a:spcPts val="0"/>
              </a:spcAft>
            </a:pPr>
            <a:r>
              <a:rPr kumimoji="0" lang="en-GB" sz="1100" b="1" i="0" u="none" strike="noStrike" kern="0" cap="none" spc="-50" normalizeH="0" baseline="0" noProof="0" dirty="0">
                <a:ln>
                  <a:noFill/>
                </a:ln>
                <a:solidFill>
                  <a:srgbClr val="26B293"/>
                </a:solidFill>
                <a:effectLst/>
                <a:uLnTx/>
                <a:uFillTx/>
                <a:latin typeface="Quicksand Medium"/>
                <a:cs typeface="Tahoma"/>
              </a:rPr>
              <a:t>Part A:  Application Stage</a:t>
            </a:r>
          </a:p>
          <a:p>
            <a:pPr>
              <a:lnSpc>
                <a:spcPct val="115000"/>
              </a:lnSpc>
              <a:spcAft>
                <a:spcPts val="0"/>
              </a:spcAft>
            </a:pPr>
            <a:r>
              <a:rPr lang="en-GB" sz="1100" dirty="0">
                <a:latin typeface="Quicksand Medium" pitchFamily="2" charset="0"/>
                <a:ea typeface="Calibri" panose="020F0502020204030204" pitchFamily="34" charset="0"/>
                <a:cs typeface="Calibri" panose="020F0502020204030204" pitchFamily="34" charset="0"/>
              </a:rPr>
              <a:t>The following criteria (experience, skills and qualifications) will be used to short-list at the application stage</a:t>
            </a:r>
            <a:endParaRPr kumimoji="0" lang="en-GB" sz="1100" b="1" i="0" u="none" strike="noStrike" kern="0" cap="none" spc="-50" normalizeH="0" baseline="0" noProof="0" dirty="0">
              <a:ln>
                <a:noFill/>
              </a:ln>
              <a:solidFill>
                <a:srgbClr val="26B293"/>
              </a:solidFill>
              <a:effectLst/>
              <a:uLnTx/>
              <a:uFillTx/>
              <a:latin typeface="Quicksand Medium"/>
              <a:cs typeface="Tahom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10" normalizeH="0" baseline="0" noProof="0" dirty="0">
                <a:ln>
                  <a:noFill/>
                </a:ln>
                <a:solidFill>
                  <a:srgbClr val="231F20"/>
                </a:solidFill>
                <a:effectLst/>
                <a:uLnTx/>
                <a:uFillTx/>
                <a:latin typeface="Quicksand Medium"/>
                <a:cs typeface="Tahoma"/>
              </a:rPr>
              <a:t>Essential</a:t>
            </a:r>
          </a:p>
          <a:p>
            <a:pPr marL="285750" indent="-285750" fontAlgn="t">
              <a:buFont typeface="+mj-lt"/>
              <a:buAutoNum type="arabicPeriod"/>
            </a:pPr>
            <a:endParaRPr lang="en-GB" sz="1100" dirty="0">
              <a:latin typeface="Quicksand Medium" pitchFamily="2" charset="0"/>
            </a:endParaRPr>
          </a:p>
          <a:p>
            <a:pPr marL="285750" indent="-285750" fontAlgn="t">
              <a:buFont typeface="+mj-lt"/>
              <a:buAutoNum type="arabicPeriod"/>
            </a:pPr>
            <a:r>
              <a:rPr lang="en-GB" sz="1100" dirty="0">
                <a:latin typeface="Quicksand Medium" pitchFamily="2" charset="0"/>
              </a:rPr>
              <a:t>Previous experience working effectively with children and/or young people and/or</a:t>
            </a:r>
          </a:p>
          <a:p>
            <a:pPr marL="285750" indent="-285750" fontAlgn="t">
              <a:buFont typeface="+mj-lt"/>
              <a:buAutoNum type="arabicPeriod"/>
            </a:pPr>
            <a:r>
              <a:rPr lang="en-GB" sz="1100" dirty="0">
                <a:latin typeface="Quicksand Medium" pitchFamily="2" charset="0"/>
              </a:rPr>
              <a:t>Level 2 qualification (grade 4 or above in English and maths) or be able of offer evidence of commensurate experience. </a:t>
            </a:r>
          </a:p>
          <a:p>
            <a:pPr marL="285750" indent="-285750" fontAlgn="t">
              <a:buFont typeface="+mj-lt"/>
              <a:buAutoNum type="arabicPeriod"/>
            </a:pPr>
            <a:r>
              <a:rPr lang="en-GB" sz="1100" dirty="0">
                <a:latin typeface="Quicksand Medium" pitchFamily="2" charset="0"/>
              </a:rPr>
              <a:t>Relevant experience in coordinating reading interventions or similar educational programs.</a:t>
            </a:r>
          </a:p>
          <a:p>
            <a:pPr marL="285750" indent="-285750" fontAlgn="t">
              <a:buFont typeface="+mj-lt"/>
              <a:buAutoNum type="arabicPeriod"/>
            </a:pPr>
            <a:r>
              <a:rPr lang="en-GB" sz="1100" dirty="0">
                <a:latin typeface="Quicksand Medium" pitchFamily="2" charset="0"/>
              </a:rPr>
              <a:t>Knowledge of a range of special educational needs and barriers to learning for SEND students.</a:t>
            </a:r>
          </a:p>
          <a:p>
            <a:pPr marL="285750" indent="-285750" fontAlgn="t">
              <a:buFont typeface="+mj-lt"/>
              <a:buAutoNum type="arabicPeriod"/>
            </a:pPr>
            <a:r>
              <a:rPr lang="en-GB" sz="1100" dirty="0">
                <a:latin typeface="Quicksand Medium" pitchFamily="2" charset="0"/>
              </a:rPr>
              <a:t>Ability to work effectively as a member of a team</a:t>
            </a:r>
            <a:r>
              <a:rPr lang="en-GB" sz="1100" spc="-10" dirty="0">
                <a:solidFill>
                  <a:srgbClr val="231F20"/>
                </a:solidFill>
                <a:latin typeface="Quicksand Medium"/>
                <a:cs typeface="Tahoma"/>
              </a:rPr>
              <a:t> and able to adapt to meet the changing needs of the role</a:t>
            </a:r>
            <a:r>
              <a:rPr lang="en-GB" sz="1100" dirty="0">
                <a:latin typeface="Quicksand Medium" pitchFamily="2" charset="0"/>
              </a:rPr>
              <a:t>.</a:t>
            </a:r>
          </a:p>
          <a:p>
            <a:pPr marL="285750" indent="-285750" fontAlgn="t">
              <a:buFont typeface="+mj-lt"/>
              <a:buAutoNum type="arabicPeriod"/>
            </a:pPr>
            <a:r>
              <a:rPr lang="en-GB" sz="1100" dirty="0">
                <a:latin typeface="Quicksand Medium" pitchFamily="2" charset="0"/>
              </a:rPr>
              <a:t>Effective written communication skills with the ability to produce high quality written resources.</a:t>
            </a:r>
          </a:p>
          <a:p>
            <a:pPr marL="285750" indent="-285750" fontAlgn="t">
              <a:buFont typeface="+mj-lt"/>
              <a:buAutoNum type="arabicPeriod"/>
            </a:pPr>
            <a:r>
              <a:rPr lang="en-GB" sz="1100" dirty="0">
                <a:latin typeface="Quicksand Medium" pitchFamily="2" charset="0"/>
              </a:rPr>
              <a:t>Effective ICT skills. </a:t>
            </a:r>
          </a:p>
          <a:p>
            <a:pPr marL="285750" indent="-285750" fontAlgn="t">
              <a:buFont typeface="+mj-lt"/>
              <a:buAutoNum type="arabicPeriod"/>
            </a:pPr>
            <a:r>
              <a:rPr lang="en-GB" sz="1100" dirty="0">
                <a:latin typeface="Quicksand Medium" pitchFamily="2" charset="0"/>
              </a:rPr>
              <a:t>Strong organisational and coordination skills with the ability to prioritise to meet deadlines.</a:t>
            </a:r>
          </a:p>
          <a:p>
            <a:pPr marL="285750" indent="-285750" fontAlgn="t">
              <a:buFont typeface="+mj-lt"/>
              <a:buAutoNum type="arabicPeriod"/>
            </a:pPr>
            <a:r>
              <a:rPr lang="en-GB" sz="1100" dirty="0">
                <a:latin typeface="Quicksand Medium" pitchFamily="2" charset="0"/>
              </a:rPr>
              <a:t>High standards of literacy and numeracy.</a:t>
            </a:r>
          </a:p>
          <a:p>
            <a:pPr marL="285750" indent="-285750" fontAlgn="t">
              <a:buFont typeface="+mj-lt"/>
              <a:buAutoNum type="arabicPeriod"/>
            </a:pPr>
            <a:r>
              <a:rPr lang="en-GB" sz="1100" dirty="0">
                <a:latin typeface="Quicksand Medium" pitchFamily="2" charset="0"/>
              </a:rPr>
              <a:t>Strong leadership skills, able to effectively lead and coordinate the development of reading interventions with a Willingness to introduce innovative practices and manage positive changes.</a:t>
            </a:r>
          </a:p>
          <a:p>
            <a:pPr marL="285750" indent="-285750" fontAlgn="t">
              <a:buFont typeface="+mj-lt"/>
              <a:buAutoNum type="arabicPeriod"/>
            </a:pPr>
            <a:endParaRPr lang="en-GB" sz="1100" dirty="0">
              <a:latin typeface="Quicksand Medium" pitchFamily="2" charset="0"/>
            </a:endParaRPr>
          </a:p>
          <a:p>
            <a:pPr fontAlgn="t"/>
            <a:r>
              <a:rPr lang="en-GB" sz="1100" b="1" dirty="0">
                <a:latin typeface="Quicksand Medium" pitchFamily="2" charset="0"/>
              </a:rPr>
              <a:t>Desirable</a:t>
            </a:r>
          </a:p>
          <a:p>
            <a:pPr marL="285750" indent="-285750" fontAlgn="t">
              <a:buFont typeface="+mj-lt"/>
              <a:buAutoNum type="arabicPeriod"/>
            </a:pPr>
            <a:r>
              <a:rPr lang="en-GB" sz="1100" dirty="0">
                <a:latin typeface="Quicksand Medium" pitchFamily="2" charset="0"/>
              </a:rPr>
              <a:t>A-level qualification in a national curriculum subject.</a:t>
            </a:r>
          </a:p>
          <a:p>
            <a:pPr marL="285750" indent="-285750" fontAlgn="t">
              <a:buFont typeface="+mj-lt"/>
              <a:buAutoNum type="arabicPeriod"/>
            </a:pPr>
            <a:r>
              <a:rPr lang="en-GB" sz="1100" dirty="0">
                <a:latin typeface="Quicksand Medium" pitchFamily="2" charset="0"/>
              </a:rPr>
              <a:t>Experience working within a secondary school.</a:t>
            </a:r>
          </a:p>
          <a:p>
            <a:pPr marL="285750" indent="-285750" fontAlgn="t">
              <a:buFont typeface="+mj-lt"/>
              <a:buAutoNum type="arabicPeriod"/>
            </a:pPr>
            <a:r>
              <a:rPr lang="en-GB" sz="1100" dirty="0">
                <a:latin typeface="Quicksand Medium" pitchFamily="2" charset="0"/>
              </a:rPr>
              <a:t>Experience supporting children/young people with special educational needs.</a:t>
            </a:r>
          </a:p>
          <a:p>
            <a:pPr marL="285750" indent="-285750" fontAlgn="t">
              <a:buFont typeface="Arial" panose="020B0604020202020204" pitchFamily="34" charset="0"/>
              <a:buChar char="•"/>
            </a:pPr>
            <a:endParaRPr lang="en-GB" sz="1100" dirty="0">
              <a:latin typeface="Quicksand Medium"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100" b="1" spc="-50" dirty="0">
                <a:solidFill>
                  <a:srgbClr val="26B293"/>
                </a:solidFill>
                <a:latin typeface="Quicksand Medium"/>
                <a:cs typeface="Tahoma"/>
              </a:rPr>
              <a:t>Part B:  Assessment Stage Continued</a:t>
            </a:r>
          </a:p>
          <a:p>
            <a:pPr marL="0" marR="0" lvl="0" indent="0" defTabSz="914400" eaLnBrk="1" fontAlgn="auto" latinLnBrk="0" hangingPunct="1">
              <a:lnSpc>
                <a:spcPct val="100000"/>
              </a:lnSpc>
              <a:spcBef>
                <a:spcPts val="0"/>
              </a:spcBef>
              <a:spcAft>
                <a:spcPts val="0"/>
              </a:spcAft>
              <a:buClrTx/>
              <a:buSzTx/>
              <a:buFontTx/>
              <a:buNone/>
              <a:tabLst/>
              <a:defRPr/>
            </a:pPr>
            <a:r>
              <a:rPr lang="en-GB" sz="1100" b="1" spc="-10" dirty="0">
                <a:solidFill>
                  <a:srgbClr val="231F20"/>
                </a:solidFill>
                <a:latin typeface="Quicksand Medium"/>
                <a:cs typeface="Tahoma"/>
              </a:rPr>
              <a:t>Essential</a:t>
            </a:r>
          </a:p>
          <a:p>
            <a:pPr marL="361950" marR="0" lvl="0" indent="-361950" defTabSz="914400" eaLnBrk="1" fontAlgn="auto" latinLnBrk="0" hangingPunct="1">
              <a:lnSpc>
                <a:spcPct val="100000"/>
              </a:lnSpc>
              <a:spcBef>
                <a:spcPts val="0"/>
              </a:spcBef>
              <a:spcAft>
                <a:spcPts val="0"/>
              </a:spcAft>
              <a:buClrTx/>
              <a:buSzTx/>
              <a:buFontTx/>
              <a:buAutoNum type="arabicPeriod"/>
              <a:tabLst/>
              <a:defRPr/>
            </a:pPr>
            <a:r>
              <a:rPr lang="en-GB" sz="1100" spc="-10" dirty="0">
                <a:solidFill>
                  <a:srgbClr val="231F20"/>
                </a:solidFill>
                <a:latin typeface="Quicksand Medium"/>
                <a:cs typeface="Tahoma"/>
              </a:rPr>
              <a:t>Excellent communication and interpersonal skills.</a:t>
            </a:r>
          </a:p>
          <a:p>
            <a:pPr marL="361950" marR="0" lvl="0" indent="-361950" defTabSz="914400" eaLnBrk="1" fontAlgn="auto" latinLnBrk="0" hangingPunct="1">
              <a:lnSpc>
                <a:spcPct val="100000"/>
              </a:lnSpc>
              <a:spcBef>
                <a:spcPts val="0"/>
              </a:spcBef>
              <a:spcAft>
                <a:spcPts val="0"/>
              </a:spcAft>
              <a:buClrTx/>
              <a:buSzTx/>
              <a:buFontTx/>
              <a:buAutoNum type="arabicPeriod"/>
              <a:tabLst/>
              <a:defRPr/>
            </a:pPr>
            <a:r>
              <a:rPr lang="en-GB" sz="1100" spc="-10" dirty="0">
                <a:solidFill>
                  <a:srgbClr val="231F20"/>
                </a:solidFill>
                <a:latin typeface="Quicksand Medium"/>
                <a:cs typeface="Tahoma"/>
              </a:rPr>
              <a:t>Understanding of the barriers to learning for students with SEND and the ability to work with teachers to ensure students can access learning.</a:t>
            </a:r>
          </a:p>
          <a:p>
            <a:pPr marL="361950" marR="0" lvl="0" indent="-361950" defTabSz="914400" eaLnBrk="1" fontAlgn="auto" latinLnBrk="0" hangingPunct="1">
              <a:lnSpc>
                <a:spcPct val="100000"/>
              </a:lnSpc>
              <a:spcBef>
                <a:spcPts val="0"/>
              </a:spcBef>
              <a:spcAft>
                <a:spcPts val="0"/>
              </a:spcAft>
              <a:buClrTx/>
              <a:buSzTx/>
              <a:buFontTx/>
              <a:buAutoNum type="arabicPeriod"/>
              <a:tabLst/>
              <a:defRPr/>
            </a:pPr>
            <a:r>
              <a:rPr lang="en-GB" sz="1100" spc="-10" dirty="0">
                <a:solidFill>
                  <a:srgbClr val="231F20"/>
                </a:solidFill>
                <a:latin typeface="Quicksand Medium"/>
                <a:cs typeface="Tahoma"/>
              </a:rPr>
              <a:t>Ability to demonstrate empathetic qualities.</a:t>
            </a:r>
          </a:p>
          <a:p>
            <a:pPr marL="361950" marR="0" lvl="0" indent="-361950" defTabSz="914400" eaLnBrk="1" fontAlgn="auto" latinLnBrk="0" hangingPunct="1">
              <a:lnSpc>
                <a:spcPct val="100000"/>
              </a:lnSpc>
              <a:spcBef>
                <a:spcPts val="0"/>
              </a:spcBef>
              <a:spcAft>
                <a:spcPts val="0"/>
              </a:spcAft>
              <a:buClrTx/>
              <a:buSzTx/>
              <a:buFontTx/>
              <a:buAutoNum type="arabicPeriod"/>
              <a:tabLst/>
              <a:defRPr/>
            </a:pPr>
            <a:r>
              <a:rPr lang="en-GB" sz="1100" spc="-10" dirty="0">
                <a:solidFill>
                  <a:srgbClr val="231F20"/>
                </a:solidFill>
                <a:latin typeface="Quicksand Medium"/>
                <a:cs typeface="Tahoma"/>
              </a:rPr>
              <a:t>Ability to work effectively on own initiative.</a:t>
            </a:r>
          </a:p>
          <a:p>
            <a:pPr marL="361950" marR="0" lvl="0" indent="-361950" defTabSz="914400" eaLnBrk="1" fontAlgn="auto" latinLnBrk="0" hangingPunct="1">
              <a:lnSpc>
                <a:spcPct val="100000"/>
              </a:lnSpc>
              <a:spcBef>
                <a:spcPts val="0"/>
              </a:spcBef>
              <a:spcAft>
                <a:spcPts val="0"/>
              </a:spcAft>
              <a:buClrTx/>
              <a:buSzTx/>
              <a:buFontTx/>
              <a:buAutoNum type="arabicPeriod"/>
              <a:tabLst/>
              <a:defRPr/>
            </a:pPr>
            <a:r>
              <a:rPr lang="en-GB" sz="1100" spc="-10" dirty="0">
                <a:solidFill>
                  <a:srgbClr val="231F20"/>
                </a:solidFill>
                <a:latin typeface="Quicksand Medium"/>
                <a:cs typeface="Tahoma"/>
              </a:rPr>
              <a:t>Ability and willingness to assist children and young people with changing and other personal care needs as required.</a:t>
            </a:r>
          </a:p>
          <a:p>
            <a:pPr marL="361950" indent="-361950">
              <a:buFontTx/>
              <a:buAutoNum type="arabicPeriod"/>
              <a:defRPr/>
            </a:pPr>
            <a:r>
              <a:rPr lang="en-GB" sz="1100" spc="-10" dirty="0">
                <a:solidFill>
                  <a:srgbClr val="231F20"/>
                </a:solidFill>
                <a:latin typeface="Quicksand Medium"/>
                <a:cs typeface="Tahoma"/>
              </a:rPr>
              <a:t>Passion for student development and educational improvement.</a:t>
            </a:r>
          </a:p>
          <a:p>
            <a:pPr marL="361950" indent="-361950">
              <a:buFontTx/>
              <a:buAutoNum type="arabicPeriod"/>
              <a:defRPr/>
            </a:pPr>
            <a:r>
              <a:rPr lang="en-GB" sz="1100" spc="-10" dirty="0">
                <a:solidFill>
                  <a:srgbClr val="231F20"/>
                </a:solidFill>
                <a:latin typeface="Quicksand Medium"/>
                <a:cs typeface="Tahoma"/>
              </a:rPr>
              <a:t>Proactive and adaptable mindset in a dynamic environment.</a:t>
            </a:r>
          </a:p>
          <a:p>
            <a:pPr marL="361950" indent="-361950">
              <a:buFontTx/>
              <a:buAutoNum type="arabicPeriod"/>
              <a:defRPr/>
            </a:pPr>
            <a:r>
              <a:rPr lang="en-GB" sz="1100" spc="-10" dirty="0">
                <a:solidFill>
                  <a:srgbClr val="231F20"/>
                </a:solidFill>
                <a:latin typeface="Quicksand Medium"/>
                <a:cs typeface="Tahoma"/>
              </a:rPr>
              <a:t>Commitment to ongoing personal and professional growth.</a:t>
            </a:r>
          </a:p>
          <a:p>
            <a:pPr marL="361950" indent="-361950">
              <a:buFontTx/>
              <a:buAutoNum type="arabicPeriod"/>
              <a:defRPr/>
            </a:pPr>
            <a:r>
              <a:rPr lang="en-GB" sz="1100" spc="-10" dirty="0">
                <a:solidFill>
                  <a:srgbClr val="231F20"/>
                </a:solidFill>
                <a:latin typeface="Quicksand Medium"/>
                <a:cs typeface="Tahoma"/>
              </a:rPr>
              <a:t>Prioritising the well-being and educational needs of students.</a:t>
            </a:r>
          </a:p>
          <a:p>
            <a:pPr marL="361950" marR="0" lvl="0" indent="-361950" defTabSz="914400" eaLnBrk="1" fontAlgn="auto" latinLnBrk="0" hangingPunct="1">
              <a:lnSpc>
                <a:spcPct val="100000"/>
              </a:lnSpc>
              <a:spcBef>
                <a:spcPts val="0"/>
              </a:spcBef>
              <a:spcAft>
                <a:spcPts val="0"/>
              </a:spcAft>
              <a:buClrTx/>
              <a:buSzTx/>
              <a:buFontTx/>
              <a:buAutoNum type="arabicPeriod"/>
              <a:tabLst/>
              <a:defRPr/>
            </a:pPr>
            <a:r>
              <a:rPr lang="en-GB" sz="1100" spc="-10" dirty="0">
                <a:solidFill>
                  <a:srgbClr val="231F20"/>
                </a:solidFill>
                <a:latin typeface="Quicksand Medium"/>
                <a:cs typeface="Tahoma"/>
              </a:rPr>
              <a:t>Appropriate behaviour and attitude towards safeguarding and promoting the welfare of children and young people including:</a:t>
            </a:r>
          </a:p>
          <a:p>
            <a:pPr marL="54292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spc="-10" dirty="0">
                <a:solidFill>
                  <a:srgbClr val="231F20"/>
                </a:solidFill>
                <a:latin typeface="Quicksand Medium"/>
                <a:cs typeface="Tahoma"/>
              </a:rPr>
              <a:t>motivation to work with children and young people</a:t>
            </a:r>
          </a:p>
          <a:p>
            <a:pPr marL="54292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spc="-10" dirty="0">
                <a:solidFill>
                  <a:srgbClr val="231F20"/>
                </a:solidFill>
                <a:latin typeface="Quicksand Medium"/>
                <a:cs typeface="Tahoma"/>
              </a:rPr>
              <a:t>ability to form and maintain appropriate relationships and personal boundaries with children and young people</a:t>
            </a:r>
          </a:p>
          <a:p>
            <a:pPr marL="54292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spc="-10" dirty="0">
                <a:solidFill>
                  <a:srgbClr val="231F20"/>
                </a:solidFill>
                <a:latin typeface="Quicksand Medium"/>
                <a:cs typeface="Tahoma"/>
              </a:rPr>
              <a:t>emotional resilience in working with challenging behaviours, and </a:t>
            </a:r>
          </a:p>
          <a:p>
            <a:pPr marL="54292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spc="-10" dirty="0">
                <a:solidFill>
                  <a:srgbClr val="231F20"/>
                </a:solidFill>
                <a:latin typeface="Quicksand Medium"/>
                <a:cs typeface="Tahoma"/>
              </a:rPr>
              <a:t>understanding of behaviour management strategies.</a:t>
            </a:r>
          </a:p>
          <a:p>
            <a:pPr marL="361950" marR="0" lvl="0" indent="-361950" defTabSz="914400" eaLnBrk="1" fontAlgn="auto" latinLnBrk="0" hangingPunct="1">
              <a:lnSpc>
                <a:spcPct val="100000"/>
              </a:lnSpc>
              <a:spcBef>
                <a:spcPts val="0"/>
              </a:spcBef>
              <a:spcAft>
                <a:spcPts val="0"/>
              </a:spcAft>
              <a:buClrTx/>
              <a:buSzTx/>
              <a:buFont typeface="+mj-lt"/>
              <a:buAutoNum type="arabicPeriod" startAt="10"/>
              <a:tabLst/>
              <a:defRPr/>
            </a:pPr>
            <a:r>
              <a:rPr lang="en-GB" sz="1100" spc="-10" dirty="0">
                <a:solidFill>
                  <a:srgbClr val="231F20"/>
                </a:solidFill>
                <a:latin typeface="Quicksand Medium"/>
                <a:cs typeface="Tahoma"/>
              </a:rPr>
              <a:t>No disclosure about criminal convictions or safeguarding concern that makes applicant unsuitable for this post.</a:t>
            </a:r>
            <a:endParaRPr lang="en-GB" sz="1100" b="1" spc="-10" dirty="0">
              <a:solidFill>
                <a:srgbClr val="231F20"/>
              </a:solidFill>
              <a:latin typeface="Quicksand Medium"/>
              <a:cs typeface="Tahoma"/>
            </a:endParaRPr>
          </a:p>
          <a:p>
            <a:pPr fontAlgn="t"/>
            <a:endParaRPr lang="en-GB" sz="1100" dirty="0">
              <a:latin typeface="Quicksand Medium" pitchFamily="2" charset="0"/>
            </a:endParaRPr>
          </a:p>
          <a:p>
            <a:pPr marL="285750" indent="-285750" fontAlgn="t">
              <a:buFont typeface="Arial" panose="020B0604020202020204" pitchFamily="34" charset="0"/>
              <a:buChar char="•"/>
            </a:pPr>
            <a:endParaRPr lang="en-GB" sz="1100" dirty="0">
              <a:latin typeface="Quicksand Medium" pitchFamily="2" charset="0"/>
            </a:endParaRPr>
          </a:p>
          <a:p>
            <a:pPr marL="457200" marR="0" lvl="0" indent="-457200" defTabSz="914400" eaLnBrk="1" fontAlgn="auto" latinLnBrk="0" hangingPunct="1">
              <a:lnSpc>
                <a:spcPct val="115000"/>
              </a:lnSpc>
              <a:spcBef>
                <a:spcPts val="0"/>
              </a:spcBef>
              <a:spcAft>
                <a:spcPts val="0"/>
              </a:spcAft>
              <a:buClrTx/>
              <a:buSzTx/>
              <a:buFontTx/>
              <a:buNone/>
              <a:tabLst>
                <a:tab pos="90170" algn="l"/>
                <a:tab pos="6301105" algn="l"/>
              </a:tabLst>
              <a:defRPr/>
            </a:pPr>
            <a:endParaRPr kumimoji="0" lang="en-GB" sz="1100" b="1" i="0" u="none" strike="noStrike" kern="0" cap="none" spc="-50" normalizeH="0" baseline="0" noProof="0" dirty="0">
              <a:ln>
                <a:noFill/>
              </a:ln>
              <a:solidFill>
                <a:srgbClr val="26B293"/>
              </a:solidFill>
              <a:effectLst/>
              <a:uLnTx/>
              <a:uFillTx/>
              <a:latin typeface="Quicksand Medium" pitchFamily="2" charset="0"/>
              <a:cs typeface="Times New Roman" panose="02020603050405020304" pitchFamily="18" charset="0"/>
            </a:endParaRPr>
          </a:p>
          <a:p>
            <a:pPr marL="457200" marR="0" lvl="0" indent="-457200" defTabSz="914400" eaLnBrk="1" fontAlgn="auto" latinLnBrk="0" hangingPunct="1">
              <a:lnSpc>
                <a:spcPct val="115000"/>
              </a:lnSpc>
              <a:spcBef>
                <a:spcPts val="0"/>
              </a:spcBef>
              <a:spcAft>
                <a:spcPts val="0"/>
              </a:spcAft>
              <a:buClrTx/>
              <a:buSzTx/>
              <a:buFontTx/>
              <a:buNone/>
              <a:tabLst>
                <a:tab pos="90170" algn="l"/>
                <a:tab pos="6301105" algn="l"/>
              </a:tabLst>
              <a:defRPr/>
            </a:pPr>
            <a:endParaRPr lang="en-GB" sz="1100" b="1" spc="-50" dirty="0">
              <a:solidFill>
                <a:srgbClr val="26B293"/>
              </a:solidFill>
              <a:latin typeface="Quicksand Medium" pitchFamily="2" charset="0"/>
              <a:cs typeface="Times New Roman" panose="02020603050405020304" pitchFamily="18" charset="0"/>
            </a:endParaRPr>
          </a:p>
          <a:p>
            <a:pPr marL="457200" marR="0" lvl="0" indent="-457200" defTabSz="914400" eaLnBrk="1" fontAlgn="auto" latinLnBrk="0" hangingPunct="1">
              <a:lnSpc>
                <a:spcPct val="115000"/>
              </a:lnSpc>
              <a:spcBef>
                <a:spcPts val="0"/>
              </a:spcBef>
              <a:spcAft>
                <a:spcPts val="0"/>
              </a:spcAft>
              <a:buClrTx/>
              <a:buSzTx/>
              <a:buFontTx/>
              <a:buNone/>
              <a:tabLst>
                <a:tab pos="90170" algn="l"/>
                <a:tab pos="6301105" algn="l"/>
              </a:tabLst>
              <a:defRPr/>
            </a:pPr>
            <a:endParaRPr kumimoji="0" lang="en-GB" sz="1100" b="1" i="0" u="none" strike="noStrike" kern="0" cap="none" spc="-50" normalizeH="0" baseline="0" noProof="0" dirty="0">
              <a:ln>
                <a:noFill/>
              </a:ln>
              <a:solidFill>
                <a:srgbClr val="26B293"/>
              </a:solidFill>
              <a:effectLst/>
              <a:uLnTx/>
              <a:uFillTx/>
              <a:latin typeface="Quicksand Medium" pitchFamily="2" charset="0"/>
              <a:cs typeface="Times New Roman" panose="02020603050405020304" pitchFamily="18" charset="0"/>
            </a:endParaRPr>
          </a:p>
        </p:txBody>
      </p:sp>
    </p:spTree>
    <p:extLst>
      <p:ext uri="{BB962C8B-B14F-4D97-AF65-F5344CB8AC3E}">
        <p14:creationId xmlns:p14="http://schemas.microsoft.com/office/powerpoint/2010/main" val="2586213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0" y="-33135"/>
            <a:ext cx="7556499" cy="2712835"/>
            <a:chOff x="0" y="3"/>
            <a:chExt cx="7560309" cy="4107179"/>
          </a:xfrm>
        </p:grpSpPr>
        <p:sp>
          <p:nvSpPr>
            <p:cNvPr id="5" name="object 5"/>
            <p:cNvSpPr/>
            <p:nvPr/>
          </p:nvSpPr>
          <p:spPr>
            <a:xfrm>
              <a:off x="0" y="3"/>
              <a:ext cx="7558405" cy="3732529"/>
            </a:xfrm>
            <a:custGeom>
              <a:avLst/>
              <a:gdLst/>
              <a:ahLst/>
              <a:cxnLst/>
              <a:rect l="l" t="t" r="r" b="b"/>
              <a:pathLst>
                <a:path w="7558405" h="3732529">
                  <a:moveTo>
                    <a:pt x="7558227" y="0"/>
                  </a:moveTo>
                  <a:lnTo>
                    <a:pt x="0" y="0"/>
                  </a:lnTo>
                  <a:lnTo>
                    <a:pt x="0" y="3510000"/>
                  </a:lnTo>
                  <a:lnTo>
                    <a:pt x="395998" y="3131997"/>
                  </a:lnTo>
                  <a:lnTo>
                    <a:pt x="1007999" y="2699994"/>
                  </a:lnTo>
                  <a:lnTo>
                    <a:pt x="1465160" y="2538895"/>
                  </a:lnTo>
                  <a:lnTo>
                    <a:pt x="2281364" y="2641549"/>
                  </a:lnTo>
                  <a:lnTo>
                    <a:pt x="3078594" y="3142043"/>
                  </a:lnTo>
                  <a:lnTo>
                    <a:pt x="4264939" y="3732339"/>
                  </a:lnTo>
                  <a:lnTo>
                    <a:pt x="4919992" y="3690010"/>
                  </a:lnTo>
                  <a:lnTo>
                    <a:pt x="5886005" y="3564001"/>
                  </a:lnTo>
                  <a:lnTo>
                    <a:pt x="6533997" y="3149993"/>
                  </a:lnTo>
                  <a:lnTo>
                    <a:pt x="7558227" y="2286000"/>
                  </a:lnTo>
                  <a:lnTo>
                    <a:pt x="7558227"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1548003"/>
              <a:ext cx="7559992" cy="2559185"/>
            </a:xfrm>
            <a:prstGeom prst="rect">
              <a:avLst/>
            </a:prstGeom>
          </p:spPr>
        </p:pic>
      </p:grpSp>
      <p:sp>
        <p:nvSpPr>
          <p:cNvPr id="7" name="object 7"/>
          <p:cNvSpPr txBox="1">
            <a:spLocks noGrp="1"/>
          </p:cNvSpPr>
          <p:nvPr>
            <p:ph type="title"/>
          </p:nvPr>
        </p:nvSpPr>
        <p:spPr>
          <a:xfrm>
            <a:off x="235445" y="159794"/>
            <a:ext cx="4876800" cy="905376"/>
          </a:xfrm>
          <a:prstGeom prst="rect">
            <a:avLst/>
          </a:prstGeom>
        </p:spPr>
        <p:txBody>
          <a:bodyPr vert="horz" wrap="square" lIns="0" tIns="12700" rIns="0" bIns="0" rtlCol="0">
            <a:spAutoFit/>
          </a:bodyPr>
          <a:lstStyle/>
          <a:p>
            <a:pPr marL="12700">
              <a:lnSpc>
                <a:spcPct val="100000"/>
              </a:lnSpc>
              <a:spcBef>
                <a:spcPts val="100"/>
              </a:spcBef>
            </a:pPr>
            <a:r>
              <a:rPr lang="en-GB" sz="2900" spc="-35" dirty="0">
                <a:latin typeface="Quicksand" pitchFamily="2" charset="0"/>
              </a:rPr>
              <a:t>Learning Support Assistant</a:t>
            </a:r>
            <a:br>
              <a:rPr lang="en-GB" sz="2900" spc="-35" dirty="0">
                <a:latin typeface="Quicksand" pitchFamily="2" charset="0"/>
              </a:rPr>
            </a:br>
            <a:r>
              <a:rPr lang="en-GB" sz="2900" spc="-35" dirty="0">
                <a:latin typeface="Quicksand" pitchFamily="2" charset="0"/>
              </a:rPr>
              <a:t>(Reading Intervention) </a:t>
            </a:r>
            <a:endParaRPr sz="2900" dirty="0">
              <a:latin typeface="Quicksand" pitchFamily="2" charset="0"/>
            </a:endParaRPr>
          </a:p>
        </p:txBody>
      </p:sp>
      <p:sp>
        <p:nvSpPr>
          <p:cNvPr id="8" name="object 8"/>
          <p:cNvSpPr txBox="1"/>
          <p:nvPr/>
        </p:nvSpPr>
        <p:spPr>
          <a:xfrm>
            <a:off x="233859" y="728467"/>
            <a:ext cx="4649786" cy="1059264"/>
          </a:xfrm>
          <a:prstGeom prst="rect">
            <a:avLst/>
          </a:prstGeom>
        </p:spPr>
        <p:txBody>
          <a:bodyPr vert="horz" wrap="square" lIns="0" tIns="12700" rIns="0" bIns="0" rtlCol="0">
            <a:spAutoFit/>
          </a:bodyPr>
          <a:lstStyle/>
          <a:p>
            <a:pPr marL="12700">
              <a:lnSpc>
                <a:spcPct val="100000"/>
              </a:lnSpc>
            </a:pPr>
            <a:endParaRPr lang="en-GB" sz="2400" b="1" spc="-20" dirty="0">
              <a:solidFill>
                <a:srgbClr val="FFFFFF"/>
              </a:solidFill>
              <a:latin typeface="Quicksand" pitchFamily="2" charset="0"/>
              <a:cs typeface="Tahoma"/>
            </a:endParaRPr>
          </a:p>
          <a:p>
            <a:pPr marL="12700">
              <a:lnSpc>
                <a:spcPct val="100000"/>
              </a:lnSpc>
            </a:pPr>
            <a:r>
              <a:rPr sz="2400" b="1" spc="-20" dirty="0">
                <a:solidFill>
                  <a:srgbClr val="FFFFFF"/>
                </a:solidFill>
                <a:latin typeface="Quicksand" pitchFamily="2" charset="0"/>
                <a:cs typeface="Tahoma"/>
              </a:rPr>
              <a:t>Person</a:t>
            </a:r>
            <a:r>
              <a:rPr sz="2400" b="1" spc="-130" dirty="0">
                <a:solidFill>
                  <a:srgbClr val="FFFFFF"/>
                </a:solidFill>
                <a:latin typeface="Quicksand" pitchFamily="2" charset="0"/>
                <a:cs typeface="Tahoma"/>
              </a:rPr>
              <a:t> </a:t>
            </a:r>
            <a:r>
              <a:rPr sz="2400" b="1" spc="-10" dirty="0">
                <a:solidFill>
                  <a:srgbClr val="FFFFFF"/>
                </a:solidFill>
                <a:latin typeface="Quicksand" pitchFamily="2" charset="0"/>
                <a:cs typeface="Tahoma"/>
              </a:rPr>
              <a:t>Specification</a:t>
            </a:r>
            <a:r>
              <a:rPr lang="en-GB" sz="2400" b="1" spc="-10" dirty="0">
                <a:solidFill>
                  <a:srgbClr val="FFFFFF"/>
                </a:solidFill>
                <a:latin typeface="Quicksand" pitchFamily="2" charset="0"/>
                <a:cs typeface="Tahoma"/>
              </a:rPr>
              <a:t> Continued</a:t>
            </a:r>
            <a:endParaRPr sz="2400" dirty="0">
              <a:latin typeface="Quicksand" pitchFamily="2" charset="0"/>
              <a:cs typeface="Tahoma"/>
            </a:endParaRPr>
          </a:p>
          <a:p>
            <a:pPr marL="12700">
              <a:lnSpc>
                <a:spcPct val="100000"/>
              </a:lnSpc>
            </a:pPr>
            <a:endParaRPr sz="2000" dirty="0">
              <a:latin typeface="Quicksand" pitchFamily="2" charset="0"/>
              <a:cs typeface="Tahoma"/>
            </a:endParaRPr>
          </a:p>
        </p:txBody>
      </p:sp>
      <p:sp>
        <p:nvSpPr>
          <p:cNvPr id="9" name="object 9"/>
          <p:cNvSpPr txBox="1"/>
          <p:nvPr/>
        </p:nvSpPr>
        <p:spPr>
          <a:xfrm>
            <a:off x="2107299" y="4235302"/>
            <a:ext cx="4697095" cy="605294"/>
          </a:xfrm>
          <a:prstGeom prst="rect">
            <a:avLst/>
          </a:prstGeom>
        </p:spPr>
        <p:txBody>
          <a:bodyPr vert="horz" wrap="square" lIns="0" tIns="12700" rIns="0" bIns="0" rtlCol="0">
            <a:spAutoFit/>
          </a:bodyPr>
          <a:lstStyle/>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sz="900" dirty="0">
              <a:latin typeface="Quicksand" pitchFamily="2" charset="0"/>
              <a:cs typeface="Tahoma"/>
            </a:endParaRPr>
          </a:p>
        </p:txBody>
      </p:sp>
      <p:sp>
        <p:nvSpPr>
          <p:cNvPr id="12" name="Rectangle 1">
            <a:extLst>
              <a:ext uri="{FF2B5EF4-FFF2-40B4-BE49-F238E27FC236}">
                <a16:creationId xmlns:a16="http://schemas.microsoft.com/office/drawing/2014/main" id="{FC7ECB11-9F09-4AE3-9024-447B30AC591A}"/>
              </a:ext>
            </a:extLst>
          </p:cNvPr>
          <p:cNvSpPr>
            <a:spLocks noChangeArrowheads="1"/>
          </p:cNvSpPr>
          <p:nvPr/>
        </p:nvSpPr>
        <p:spPr bwMode="auto">
          <a:xfrm>
            <a:off x="2806700" y="4202113"/>
            <a:ext cx="755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TextBox 10">
            <a:extLst>
              <a:ext uri="{FF2B5EF4-FFF2-40B4-BE49-F238E27FC236}">
                <a16:creationId xmlns:a16="http://schemas.microsoft.com/office/drawing/2014/main" id="{B176B361-0F72-6946-3755-915CE9BDE30C}"/>
              </a:ext>
            </a:extLst>
          </p:cNvPr>
          <p:cNvSpPr txBox="1"/>
          <p:nvPr/>
        </p:nvSpPr>
        <p:spPr>
          <a:xfrm>
            <a:off x="240348" y="2800585"/>
            <a:ext cx="7073900" cy="4857484"/>
          </a:xfrm>
          <a:prstGeom prst="rect">
            <a:avLst/>
          </a:prstGeom>
          <a:noFill/>
        </p:spPr>
        <p:txBody>
          <a:bodyPr wrap="square">
            <a:spAutoFit/>
          </a:bodyPr>
          <a:lstStyle/>
          <a:p>
            <a:pPr marL="457200" marR="0" lvl="0" indent="-457200" defTabSz="914400" eaLnBrk="1" fontAlgn="auto" latinLnBrk="0" hangingPunct="1">
              <a:lnSpc>
                <a:spcPct val="115000"/>
              </a:lnSpc>
              <a:spcBef>
                <a:spcPts val="0"/>
              </a:spcBef>
              <a:spcAft>
                <a:spcPts val="0"/>
              </a:spcAft>
              <a:buClrTx/>
              <a:buSzTx/>
              <a:buFontTx/>
              <a:buNone/>
              <a:tabLst>
                <a:tab pos="90170" algn="l"/>
                <a:tab pos="6301105" algn="l"/>
              </a:tabLst>
              <a:defRPr/>
            </a:pPr>
            <a:r>
              <a:rPr kumimoji="0" lang="en-GB" sz="1100" b="1" i="0" u="none" strike="noStrike" kern="0" cap="none" spc="-50" normalizeH="0" baseline="0" noProof="0" dirty="0">
                <a:ln>
                  <a:noFill/>
                </a:ln>
                <a:solidFill>
                  <a:srgbClr val="26B293"/>
                </a:solidFill>
                <a:effectLst/>
                <a:uLnTx/>
                <a:uFillTx/>
                <a:latin typeface="Quicksand Medium" pitchFamily="2" charset="0"/>
                <a:cs typeface="Times New Roman" panose="02020603050405020304" pitchFamily="18" charset="0"/>
              </a:rPr>
              <a:t>Assessment/Selection Methods</a:t>
            </a:r>
            <a:endParaRPr kumimoji="0" lang="en-GB" sz="1100" b="1" i="0" u="none" strike="noStrike" kern="0" cap="none" spc="-50" normalizeH="0" baseline="0" noProof="0" dirty="0">
              <a:ln>
                <a:noFill/>
              </a:ln>
              <a:solidFill>
                <a:srgbClr val="26B293"/>
              </a:solidFill>
              <a:effectLst/>
              <a:uLnTx/>
              <a:uFillTx/>
              <a:latin typeface="Quicksand Medium" pitchFamily="2" charset="0"/>
              <a:cs typeface="Tahoma"/>
            </a:endParaRPr>
          </a:p>
          <a:p>
            <a:endParaRPr lang="en-GB" sz="1100" dirty="0">
              <a:latin typeface="Quicksand Medium" pitchFamily="2" charset="0"/>
            </a:endParaRPr>
          </a:p>
          <a:p>
            <a:r>
              <a:rPr lang="en-GB" sz="1100" dirty="0">
                <a:latin typeface="Quicksand Medium" pitchFamily="2" charset="0"/>
              </a:rPr>
              <a:t>The criteria overleaf will be assessed through a selection process of student-based activities and formal interview. </a:t>
            </a:r>
          </a:p>
          <a:p>
            <a:pPr marL="457200" marR="0" lvl="0" indent="-270510" defTabSz="914400" eaLnBrk="1" fontAlgn="auto" latinLnBrk="0" hangingPunct="1">
              <a:lnSpc>
                <a:spcPct val="100000"/>
              </a:lnSpc>
              <a:spcBef>
                <a:spcPts val="0"/>
              </a:spcBef>
              <a:spcAft>
                <a:spcPts val="0"/>
              </a:spcAft>
              <a:buClrTx/>
              <a:buSzTx/>
              <a:buFontTx/>
              <a:buNone/>
              <a:tabLst>
                <a:tab pos="90170" algn="l"/>
                <a:tab pos="6301105" algn="l"/>
              </a:tabLst>
              <a:defRPr/>
            </a:pP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cs typeface="Calibri" panose="020F0502020204030204" pitchFamily="34" charset="0"/>
            </a:endParaRPr>
          </a:p>
          <a:p>
            <a:pPr marL="457200" marR="0" lvl="0" indent="-457200" defTabSz="914400" eaLnBrk="1" fontAlgn="auto" latinLnBrk="0" hangingPunct="1">
              <a:lnSpc>
                <a:spcPct val="100000"/>
              </a:lnSpc>
              <a:spcBef>
                <a:spcPts val="0"/>
              </a:spcBef>
              <a:spcAft>
                <a:spcPts val="0"/>
              </a:spcAft>
              <a:buClrTx/>
              <a:buSzTx/>
              <a:buFontTx/>
              <a:buNone/>
              <a:tabLst>
                <a:tab pos="90170" algn="l"/>
                <a:tab pos="6301105" algn="l"/>
              </a:tabLst>
              <a:defRPr/>
            </a:pPr>
            <a:r>
              <a:rPr kumimoji="0" lang="en-GB" sz="1100" b="1" i="0" u="none" strike="noStrike" kern="0" cap="none" spc="-50" normalizeH="0" baseline="0" noProof="0" dirty="0">
                <a:ln>
                  <a:noFill/>
                </a:ln>
                <a:solidFill>
                  <a:srgbClr val="26B293"/>
                </a:solidFill>
                <a:effectLst/>
                <a:uLnTx/>
                <a:uFillTx/>
                <a:latin typeface="Quicksand Medium" pitchFamily="2" charset="0"/>
                <a:cs typeface="Times New Roman" panose="02020603050405020304" pitchFamily="18" charset="0"/>
              </a:rPr>
              <a:t>Part C:  Additional Requirements</a:t>
            </a:r>
          </a:p>
          <a:p>
            <a:pPr marL="457200" marR="0" lvl="0" indent="-457200" defTabSz="914400" eaLnBrk="1" fontAlgn="auto" latinLnBrk="0" hangingPunct="1">
              <a:lnSpc>
                <a:spcPct val="100000"/>
              </a:lnSpc>
              <a:spcBef>
                <a:spcPts val="0"/>
              </a:spcBef>
              <a:spcAft>
                <a:spcPts val="0"/>
              </a:spcAft>
              <a:buClrTx/>
              <a:buSzTx/>
              <a:buFontTx/>
              <a:buNone/>
              <a:tabLst>
                <a:tab pos="90170" algn="l"/>
                <a:tab pos="6301105" algn="l"/>
              </a:tabLst>
              <a:defRPr/>
            </a:pPr>
            <a:endParaRPr kumimoji="0" lang="en-GB" sz="1100" b="1" i="0" u="none" strike="noStrike" kern="0" cap="none" spc="-50" normalizeH="0" baseline="0" noProof="0" dirty="0">
              <a:ln>
                <a:noFill/>
              </a:ln>
              <a:solidFill>
                <a:srgbClr val="26B293"/>
              </a:solidFill>
              <a:effectLst/>
              <a:uLnTx/>
              <a:uFillTx/>
              <a:latin typeface="Quicksand Medium" pitchFamily="2" charset="0"/>
              <a:cs typeface="Tahoma"/>
            </a:endParaRPr>
          </a:p>
          <a:p>
            <a:pPr marL="457200" marR="0" lvl="0" indent="-457200" defTabSz="914400" eaLnBrk="1" fontAlgn="auto" latinLnBrk="0" hangingPunct="1">
              <a:lnSpc>
                <a:spcPct val="100000"/>
              </a:lnSpc>
              <a:spcBef>
                <a:spcPts val="0"/>
              </a:spcBef>
              <a:spcAft>
                <a:spcPts val="0"/>
              </a:spcAft>
              <a:buClrTx/>
              <a:buSzTx/>
              <a:buFontTx/>
              <a:buNone/>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The following criteria must be judged as satisfactory when pre-employment checks are completed:</a:t>
            </a:r>
          </a:p>
          <a:p>
            <a:pPr marL="457200" marR="0" lvl="0" indent="-457200" defTabSz="914400" eaLnBrk="1" fontAlgn="auto" latinLnBrk="0" hangingPunct="1">
              <a:lnSpc>
                <a:spcPct val="100000"/>
              </a:lnSpc>
              <a:spcBef>
                <a:spcPts val="0"/>
              </a:spcBef>
              <a:spcAft>
                <a:spcPts val="0"/>
              </a:spcAft>
              <a:buClrTx/>
              <a:buSzTx/>
              <a:buFontTx/>
              <a:buNone/>
              <a:tabLst>
                <a:tab pos="361950" algn="l"/>
                <a:tab pos="6300788" algn="l"/>
              </a:tabLst>
              <a:defRPr/>
            </a:pP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endParaRPr>
          </a:p>
          <a:p>
            <a:pPr marL="457200" marR="0" lvl="0" indent="-457200" defTabSz="914400" eaLnBrk="1" fontAlgn="auto" latinLnBrk="0" hangingPunct="1">
              <a:lnSpc>
                <a:spcPct val="100000"/>
              </a:lnSpc>
              <a:spcBef>
                <a:spcPts val="0"/>
              </a:spcBef>
              <a:spcAft>
                <a:spcPts val="0"/>
              </a:spcAft>
              <a:buClrTx/>
              <a:buSzTx/>
              <a:buFontTx/>
              <a:buNone/>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1	Enhanced Certificate </a:t>
            </a: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of Disclosure from the Disclosure and Barring Service*</a:t>
            </a:r>
          </a:p>
          <a:p>
            <a:pPr marL="457200" marR="0" lvl="0" indent="-457200" defTabSz="914400" eaLnBrk="1" fontAlgn="auto" latinLnBrk="0" hangingPunct="1">
              <a:lnSpc>
                <a:spcPct val="100000"/>
              </a:lnSpc>
              <a:spcBef>
                <a:spcPts val="0"/>
              </a:spcBef>
              <a:spcAft>
                <a:spcPts val="0"/>
              </a:spcAft>
              <a:buClrTx/>
              <a:buSzTx/>
              <a:buFontTx/>
              <a:buNone/>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2	Additional criminal record checks if applicant has lived outside the UK</a:t>
            </a:r>
          </a:p>
          <a:p>
            <a:pPr marL="457200" marR="0" lvl="0" indent="-457200" defTabSz="914400" eaLnBrk="1" fontAlgn="auto" latinLnBrk="0" hangingPunct="1">
              <a:lnSpc>
                <a:spcPct val="100000"/>
              </a:lnSpc>
              <a:spcBef>
                <a:spcPts val="0"/>
              </a:spcBef>
              <a:spcAft>
                <a:spcPts val="0"/>
              </a:spcAft>
              <a:buClrTx/>
              <a:buSzTx/>
              <a:buFontTx/>
              <a:buNone/>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3	Children’s Barred List Check*</a:t>
            </a:r>
          </a:p>
          <a:p>
            <a:pPr marL="457200" marR="0" lvl="0" indent="-457200" defTabSz="914400" eaLnBrk="1" fontAlgn="auto" latinLnBrk="0" hangingPunct="1">
              <a:lnSpc>
                <a:spcPct val="100000"/>
              </a:lnSpc>
              <a:spcBef>
                <a:spcPts val="0"/>
              </a:spcBef>
              <a:spcAft>
                <a:spcPts val="0"/>
              </a:spcAft>
              <a:buClrTx/>
              <a:buSzTx/>
              <a:buFontTx/>
              <a:buNone/>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4	Confirmation of qualifications as outlined on the application form </a:t>
            </a:r>
          </a:p>
          <a:p>
            <a:pPr marL="361950" marR="0" lvl="0" indent="-361950" defTabSz="914400" eaLnBrk="1" fontAlgn="auto" latinLnBrk="0" hangingPunct="1">
              <a:lnSpc>
                <a:spcPct val="100000"/>
              </a:lnSpc>
              <a:spcBef>
                <a:spcPts val="0"/>
              </a:spcBef>
              <a:spcAft>
                <a:spcPts val="0"/>
              </a:spcAft>
              <a:buClrTx/>
              <a:buSzTx/>
              <a:buFontTx/>
              <a:buAutoNum type="arabicPlain" startAt="6"/>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Medical clearance</a:t>
            </a:r>
          </a:p>
          <a:p>
            <a:pPr marL="361950" marR="0" lvl="0" indent="-361950" defTabSz="914400" eaLnBrk="1" fontAlgn="auto" latinLnBrk="0" hangingPunct="1">
              <a:lnSpc>
                <a:spcPct val="100000"/>
              </a:lnSpc>
              <a:spcBef>
                <a:spcPts val="0"/>
              </a:spcBef>
              <a:spcAft>
                <a:spcPts val="0"/>
              </a:spcAft>
              <a:buClrTx/>
              <a:buSzTx/>
              <a:buFontTx/>
              <a:buAutoNum type="arabicPlain" startAt="6"/>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Identify and Right to work in the UK check </a:t>
            </a:r>
          </a:p>
          <a:p>
            <a:pPr marL="361950" marR="0" lvl="0" indent="-361950" defTabSz="914400" eaLnBrk="1" fontAlgn="auto" latinLnBrk="0" hangingPunct="1">
              <a:lnSpc>
                <a:spcPct val="100000"/>
              </a:lnSpc>
              <a:spcBef>
                <a:spcPts val="0"/>
              </a:spcBef>
              <a:spcAft>
                <a:spcPts val="0"/>
              </a:spcAft>
              <a:buClrTx/>
              <a:buSzTx/>
              <a:buFontTx/>
              <a:buAutoNum type="arabicPlain" startAt="6"/>
              <a:tabLst>
                <a:tab pos="361950" algn="l"/>
                <a:tab pos="6300788"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A minimum of two satisfactory references from current and previous employers (or education establishment if applicant not in employment). </a:t>
            </a:r>
          </a:p>
          <a:p>
            <a:pPr marL="457200" marR="0" lvl="0" indent="-270510" defTabSz="914400" eaLnBrk="1" fontAlgn="auto" latinLnBrk="0" hangingPunct="1">
              <a:lnSpc>
                <a:spcPct val="100000"/>
              </a:lnSpc>
              <a:spcBef>
                <a:spcPts val="0"/>
              </a:spcBef>
              <a:spcAft>
                <a:spcPts val="0"/>
              </a:spcAft>
              <a:buClrTx/>
              <a:buSzTx/>
              <a:buFontTx/>
              <a:buNone/>
              <a:tabLst>
                <a:tab pos="90170" algn="l"/>
                <a:tab pos="6301105" algn="l"/>
              </a:tabLst>
              <a:defRPr/>
            </a:pPr>
            <a:endPar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tab pos="90170" algn="l"/>
                <a:tab pos="6301105"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*All posts involving direct contact with vulnerable children are exempt from the Rehabilitation of Offenders Act 1974.  The amendments to the Exceptions Order 1975 (2013 and 2020) provide that certain spent convictions and cautions are ‘protected’.  These are not subject to disclosure to employers and cannot be taken into account.  Guidance and criteria on the filtering of these cautions and convictions can be found on the Ministry of Justice website (www.gov.uk/government/publications/new-guidance-on-the-rehabilitation-of-offenders-act-1974).  </a:t>
            </a:r>
          </a:p>
          <a:p>
            <a:pPr marL="0" marR="0" lvl="0" indent="0" defTabSz="914400" eaLnBrk="1" fontAlgn="auto" latinLnBrk="0" hangingPunct="1">
              <a:lnSpc>
                <a:spcPct val="100000"/>
              </a:lnSpc>
              <a:spcBef>
                <a:spcPts val="0"/>
              </a:spcBef>
              <a:spcAft>
                <a:spcPts val="0"/>
              </a:spcAft>
              <a:buClrTx/>
              <a:buSzTx/>
              <a:buFontTx/>
              <a:buNone/>
              <a:tabLst>
                <a:tab pos="90170" algn="l"/>
                <a:tab pos="6301105" algn="l"/>
              </a:tabLst>
              <a:defRPr/>
            </a:pPr>
            <a:endPar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tab pos="90170" algn="l"/>
                <a:tab pos="6301105" algn="l"/>
              </a:tabLst>
              <a:defRPr/>
            </a:pPr>
            <a:r>
              <a:rPr kumimoji="0" lang="en-GB" sz="1100" b="0" i="0" u="none" strike="noStrike" kern="0" cap="none" spc="0" normalizeH="0" baseline="0" noProof="0" dirty="0">
                <a:ln>
                  <a:noFill/>
                </a:ln>
                <a:solidFill>
                  <a:sysClr val="windowText" lastClr="000000"/>
                </a:solidFill>
                <a:effectLst/>
                <a:uLnTx/>
                <a:uFillTx/>
                <a:latin typeface="Quicksand Medium"/>
                <a:ea typeface="Calibri" panose="020F0502020204030204" pitchFamily="34" charset="0"/>
                <a:cs typeface="Calibri" panose="020F0502020204030204" pitchFamily="34" charset="0"/>
              </a:rPr>
              <a:t>This post is classed as being in ‘Regulated Activity’ as defined in Keeping Children Safe in Education 2021, therefore in addition to the DBS check, a check of the Children’s Barred List will also be conducted as part of the pre-employment screening process</a:t>
            </a:r>
            <a:endParaRPr lang="en-GB" dirty="0"/>
          </a:p>
        </p:txBody>
      </p:sp>
    </p:spTree>
    <p:extLst>
      <p:ext uri="{BB962C8B-B14F-4D97-AF65-F5344CB8AC3E}">
        <p14:creationId xmlns:p14="http://schemas.microsoft.com/office/powerpoint/2010/main" val="383033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0379" y="9576003"/>
            <a:ext cx="104775" cy="142875"/>
          </a:xfrm>
          <a:prstGeom prst="rect">
            <a:avLst/>
          </a:prstGeom>
        </p:spPr>
        <p:txBody>
          <a:bodyPr vert="horz" wrap="square" lIns="0" tIns="0" rIns="0" bIns="0" rtlCol="0">
            <a:spAutoFit/>
          </a:bodyPr>
          <a:lstStyle/>
          <a:p>
            <a:pPr>
              <a:lnSpc>
                <a:spcPct val="100000"/>
              </a:lnSpc>
            </a:pPr>
            <a:r>
              <a:rPr sz="900" spc="-110" dirty="0">
                <a:solidFill>
                  <a:srgbClr val="231F20"/>
                </a:solidFill>
                <a:latin typeface="Tahoma"/>
                <a:cs typeface="Tahoma"/>
              </a:rPr>
              <a:t>12</a:t>
            </a:r>
            <a:endParaRPr sz="900">
              <a:latin typeface="Tahoma"/>
              <a:cs typeface="Tahoma"/>
            </a:endParaRPr>
          </a:p>
        </p:txBody>
      </p:sp>
      <p:grpSp>
        <p:nvGrpSpPr>
          <p:cNvPr id="3" name="object 3"/>
          <p:cNvGrpSpPr/>
          <p:nvPr/>
        </p:nvGrpSpPr>
        <p:grpSpPr>
          <a:xfrm>
            <a:off x="0" y="0"/>
            <a:ext cx="7560309" cy="10692130"/>
            <a:chOff x="0" y="0"/>
            <a:chExt cx="7560309" cy="10692130"/>
          </a:xfrm>
        </p:grpSpPr>
        <p:sp>
          <p:nvSpPr>
            <p:cNvPr id="4" name="object 4"/>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7559992" cy="10692003"/>
            </a:xfrm>
            <a:prstGeom prst="rect">
              <a:avLst/>
            </a:prstGeom>
          </p:spPr>
        </p:pic>
        <p:pic>
          <p:nvPicPr>
            <p:cNvPr id="6" name="object 6"/>
            <p:cNvPicPr/>
            <p:nvPr/>
          </p:nvPicPr>
          <p:blipFill>
            <a:blip r:embed="rId3" cstate="print"/>
            <a:stretch>
              <a:fillRect/>
            </a:stretch>
          </p:blipFill>
          <p:spPr>
            <a:xfrm>
              <a:off x="0" y="7075818"/>
              <a:ext cx="7559992" cy="3603586"/>
            </a:xfrm>
            <a:prstGeom prst="rect">
              <a:avLst/>
            </a:prstGeom>
          </p:spPr>
        </p:pic>
      </p:grpSp>
      <p:sp>
        <p:nvSpPr>
          <p:cNvPr id="7" name="object 7"/>
          <p:cNvSpPr txBox="1"/>
          <p:nvPr/>
        </p:nvSpPr>
        <p:spPr>
          <a:xfrm>
            <a:off x="5000899" y="1175304"/>
            <a:ext cx="1828800" cy="1747145"/>
          </a:xfrm>
          <a:prstGeom prst="rect">
            <a:avLst/>
          </a:prstGeom>
        </p:spPr>
        <p:txBody>
          <a:bodyPr vert="horz" wrap="square" lIns="0" tIns="12700" rIns="0" bIns="0" rtlCol="0">
            <a:spAutoFit/>
          </a:bodyPr>
          <a:lstStyle/>
          <a:p>
            <a:pPr marL="12700">
              <a:lnSpc>
                <a:spcPct val="100000"/>
              </a:lnSpc>
              <a:spcBef>
                <a:spcPts val="100"/>
              </a:spcBef>
            </a:pPr>
            <a:r>
              <a:rPr sz="1400" b="1" spc="-60" dirty="0">
                <a:solidFill>
                  <a:srgbClr val="FFFFFF"/>
                </a:solidFill>
                <a:latin typeface="Quicksand" pitchFamily="2" charset="0"/>
                <a:cs typeface="Tahoma"/>
              </a:rPr>
              <a:t>A-</a:t>
            </a:r>
            <a:r>
              <a:rPr sz="1400" b="1" dirty="0">
                <a:solidFill>
                  <a:srgbClr val="FFFFFF"/>
                </a:solidFill>
                <a:latin typeface="Quicksand" pitchFamily="2" charset="0"/>
                <a:cs typeface="Tahoma"/>
              </a:rPr>
              <a:t>Level</a:t>
            </a:r>
            <a:r>
              <a:rPr sz="1400" b="1" spc="-50" dirty="0">
                <a:solidFill>
                  <a:srgbClr val="FFFFFF"/>
                </a:solidFill>
                <a:latin typeface="Quicksand" pitchFamily="2" charset="0"/>
                <a:cs typeface="Tahoma"/>
              </a:rPr>
              <a:t> </a:t>
            </a:r>
            <a:r>
              <a:rPr sz="1400" b="1" spc="-25" dirty="0">
                <a:solidFill>
                  <a:srgbClr val="FFFFFF"/>
                </a:solidFill>
                <a:latin typeface="Quicksand" pitchFamily="2" charset="0"/>
                <a:cs typeface="Tahoma"/>
              </a:rPr>
              <a:t>Results</a:t>
            </a:r>
            <a:r>
              <a:rPr sz="1400" b="1" spc="-45" dirty="0">
                <a:solidFill>
                  <a:srgbClr val="FFFFFF"/>
                </a:solidFill>
                <a:latin typeface="Quicksand" pitchFamily="2" charset="0"/>
                <a:cs typeface="Tahoma"/>
              </a:rPr>
              <a:t> </a:t>
            </a:r>
            <a:r>
              <a:rPr sz="1400" b="1" spc="-25" dirty="0">
                <a:solidFill>
                  <a:srgbClr val="FFFFFF"/>
                </a:solidFill>
                <a:latin typeface="Quicksand" pitchFamily="2" charset="0"/>
                <a:cs typeface="Tahoma"/>
              </a:rPr>
              <a:t>Day</a:t>
            </a:r>
            <a:endParaRPr sz="1400" dirty="0">
              <a:latin typeface="Quicksand" pitchFamily="2" charset="0"/>
              <a:cs typeface="Tahoma"/>
            </a:endParaRPr>
          </a:p>
          <a:p>
            <a:pPr marL="12700" marR="5080">
              <a:lnSpc>
                <a:spcPct val="121200"/>
              </a:lnSpc>
              <a:spcBef>
                <a:spcPts val="790"/>
              </a:spcBef>
            </a:pPr>
            <a:r>
              <a:rPr sz="1100" dirty="0">
                <a:solidFill>
                  <a:srgbClr val="FFFFFF"/>
                </a:solidFill>
                <a:latin typeface="Quicksand" pitchFamily="2" charset="0"/>
                <a:cs typeface="Tahoma"/>
              </a:rPr>
              <a:t>Northern</a:t>
            </a:r>
            <a:r>
              <a:rPr sz="1100" spc="95" dirty="0">
                <a:solidFill>
                  <a:srgbClr val="FFFFFF"/>
                </a:solidFill>
                <a:latin typeface="Quicksand" pitchFamily="2" charset="0"/>
                <a:cs typeface="Tahoma"/>
              </a:rPr>
              <a:t> </a:t>
            </a:r>
            <a:r>
              <a:rPr sz="1100" spc="50" dirty="0">
                <a:solidFill>
                  <a:srgbClr val="FFFFFF"/>
                </a:solidFill>
                <a:latin typeface="Quicksand" pitchFamily="2" charset="0"/>
                <a:cs typeface="Tahoma"/>
              </a:rPr>
              <a:t>Leaders</a:t>
            </a:r>
            <a:r>
              <a:rPr sz="1100" spc="100" dirty="0">
                <a:solidFill>
                  <a:srgbClr val="FFFFFF"/>
                </a:solidFill>
                <a:latin typeface="Quicksand" pitchFamily="2" charset="0"/>
                <a:cs typeface="Tahoma"/>
              </a:rPr>
              <a:t> </a:t>
            </a:r>
            <a:r>
              <a:rPr sz="1100" dirty="0">
                <a:solidFill>
                  <a:srgbClr val="FFFFFF"/>
                </a:solidFill>
                <a:latin typeface="Quicksand" pitchFamily="2" charset="0"/>
                <a:cs typeface="Tahoma"/>
              </a:rPr>
              <a:t>Trust</a:t>
            </a:r>
            <a:r>
              <a:rPr sz="1100" spc="100" dirty="0">
                <a:solidFill>
                  <a:srgbClr val="FFFFFF"/>
                </a:solidFill>
                <a:latin typeface="Quicksand" pitchFamily="2" charset="0"/>
                <a:cs typeface="Tahoma"/>
              </a:rPr>
              <a:t> </a:t>
            </a:r>
            <a:r>
              <a:rPr sz="1100" spc="-35" dirty="0">
                <a:solidFill>
                  <a:srgbClr val="FFFFFF"/>
                </a:solidFill>
                <a:latin typeface="Quicksand" pitchFamily="2" charset="0"/>
                <a:cs typeface="Tahoma"/>
              </a:rPr>
              <a:t>is </a:t>
            </a:r>
            <a:r>
              <a:rPr sz="1100" dirty="0">
                <a:solidFill>
                  <a:srgbClr val="FFFFFF"/>
                </a:solidFill>
                <a:latin typeface="Quicksand" pitchFamily="2" charset="0"/>
                <a:cs typeface="Tahoma"/>
              </a:rPr>
              <a:t>laying</a:t>
            </a:r>
            <a:r>
              <a:rPr sz="1100" spc="229"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235" dirty="0">
                <a:solidFill>
                  <a:srgbClr val="FFFFFF"/>
                </a:solidFill>
                <a:latin typeface="Quicksand" pitchFamily="2" charset="0"/>
                <a:cs typeface="Tahoma"/>
              </a:rPr>
              <a:t> </a:t>
            </a:r>
            <a:r>
              <a:rPr sz="1100" dirty="0">
                <a:solidFill>
                  <a:srgbClr val="FFFFFF"/>
                </a:solidFill>
                <a:latin typeface="Quicksand" pitchFamily="2" charset="0"/>
                <a:cs typeface="Tahoma"/>
              </a:rPr>
              <a:t>foundations</a:t>
            </a:r>
            <a:r>
              <a:rPr sz="1100" spc="235" dirty="0">
                <a:solidFill>
                  <a:srgbClr val="FFFFFF"/>
                </a:solidFill>
                <a:latin typeface="Quicksand" pitchFamily="2" charset="0"/>
                <a:cs typeface="Tahoma"/>
              </a:rPr>
              <a:t> </a:t>
            </a:r>
            <a:r>
              <a:rPr sz="1100" spc="-25" dirty="0">
                <a:solidFill>
                  <a:srgbClr val="FFFFFF"/>
                </a:solidFill>
                <a:latin typeface="Quicksand" pitchFamily="2" charset="0"/>
                <a:cs typeface="Tahoma"/>
              </a:rPr>
              <a:t>now </a:t>
            </a:r>
            <a:r>
              <a:rPr sz="1100" spc="50" dirty="0">
                <a:solidFill>
                  <a:srgbClr val="FFFFFF"/>
                </a:solidFill>
                <a:latin typeface="Quicksand" pitchFamily="2" charset="0"/>
                <a:cs typeface="Tahoma"/>
              </a:rPr>
              <a:t>for</a:t>
            </a:r>
            <a:r>
              <a:rPr sz="1100" spc="45" dirty="0">
                <a:solidFill>
                  <a:srgbClr val="FFFFFF"/>
                </a:solidFill>
                <a:latin typeface="Quicksand" pitchFamily="2" charset="0"/>
                <a:cs typeface="Tahoma"/>
              </a:rPr>
              <a:t> </a:t>
            </a:r>
            <a:r>
              <a:rPr sz="1100" spc="90" dirty="0">
                <a:solidFill>
                  <a:srgbClr val="FFFFFF"/>
                </a:solidFill>
                <a:latin typeface="Quicksand" pitchFamily="2" charset="0"/>
                <a:cs typeface="Tahoma"/>
              </a:rPr>
              <a:t>a</a:t>
            </a:r>
            <a:r>
              <a:rPr sz="1100" spc="45" dirty="0">
                <a:solidFill>
                  <a:srgbClr val="FFFFFF"/>
                </a:solidFill>
                <a:latin typeface="Quicksand" pitchFamily="2" charset="0"/>
                <a:cs typeface="Tahoma"/>
              </a:rPr>
              <a:t> </a:t>
            </a:r>
            <a:r>
              <a:rPr sz="1100" dirty="0">
                <a:solidFill>
                  <a:srgbClr val="FFFFFF"/>
                </a:solidFill>
                <a:latin typeface="Quicksand" pitchFamily="2" charset="0"/>
                <a:cs typeface="Tahoma"/>
              </a:rPr>
              <a:t>period</a:t>
            </a:r>
            <a:r>
              <a:rPr sz="1100" spc="45" dirty="0">
                <a:solidFill>
                  <a:srgbClr val="FFFFFF"/>
                </a:solidFill>
                <a:latin typeface="Quicksand" pitchFamily="2" charset="0"/>
                <a:cs typeface="Tahoma"/>
              </a:rPr>
              <a:t> </a:t>
            </a:r>
            <a:r>
              <a:rPr sz="1100" spc="70" dirty="0">
                <a:solidFill>
                  <a:srgbClr val="FFFFFF"/>
                </a:solidFill>
                <a:latin typeface="Quicksand" pitchFamily="2" charset="0"/>
                <a:cs typeface="Tahoma"/>
              </a:rPr>
              <a:t>of</a:t>
            </a:r>
            <a:r>
              <a:rPr sz="1100" spc="50" dirty="0">
                <a:solidFill>
                  <a:srgbClr val="FFFFFF"/>
                </a:solidFill>
                <a:latin typeface="Quicksand" pitchFamily="2" charset="0"/>
                <a:cs typeface="Tahoma"/>
              </a:rPr>
              <a:t> </a:t>
            </a:r>
            <a:r>
              <a:rPr sz="1100" dirty="0">
                <a:solidFill>
                  <a:srgbClr val="FFFFFF"/>
                </a:solidFill>
                <a:latin typeface="Quicksand" pitchFamily="2" charset="0"/>
                <a:cs typeface="Tahoma"/>
              </a:rPr>
              <a:t>solid</a:t>
            </a:r>
            <a:r>
              <a:rPr sz="1100" spc="45" dirty="0">
                <a:solidFill>
                  <a:srgbClr val="FFFFFF"/>
                </a:solidFill>
                <a:latin typeface="Quicksand" pitchFamily="2" charset="0"/>
                <a:cs typeface="Tahoma"/>
              </a:rPr>
              <a:t> </a:t>
            </a:r>
            <a:r>
              <a:rPr sz="1100" spc="-10" dirty="0">
                <a:solidFill>
                  <a:srgbClr val="FFFFFF"/>
                </a:solidFill>
                <a:latin typeface="Quicksand" pitchFamily="2" charset="0"/>
                <a:cs typeface="Tahoma"/>
              </a:rPr>
              <a:t>growth </a:t>
            </a:r>
            <a:r>
              <a:rPr sz="1100" dirty="0">
                <a:solidFill>
                  <a:srgbClr val="FFFFFF"/>
                </a:solidFill>
                <a:latin typeface="Quicksand" pitchFamily="2" charset="0"/>
                <a:cs typeface="Tahoma"/>
              </a:rPr>
              <a:t>over</a:t>
            </a:r>
            <a:r>
              <a:rPr sz="1100" spc="50"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50" dirty="0">
                <a:solidFill>
                  <a:srgbClr val="FFFFFF"/>
                </a:solidFill>
                <a:latin typeface="Quicksand" pitchFamily="2" charset="0"/>
                <a:cs typeface="Tahoma"/>
              </a:rPr>
              <a:t> coming</a:t>
            </a:r>
            <a:r>
              <a:rPr sz="1100" spc="55" dirty="0">
                <a:solidFill>
                  <a:srgbClr val="FFFFFF"/>
                </a:solidFill>
                <a:latin typeface="Quicksand" pitchFamily="2" charset="0"/>
                <a:cs typeface="Tahoma"/>
              </a:rPr>
              <a:t> </a:t>
            </a:r>
            <a:r>
              <a:rPr sz="1100" spc="-10" dirty="0">
                <a:solidFill>
                  <a:srgbClr val="FFFFFF"/>
                </a:solidFill>
                <a:latin typeface="Quicksand" pitchFamily="2" charset="0"/>
                <a:cs typeface="Tahoma"/>
              </a:rPr>
              <a:t>years.</a:t>
            </a:r>
            <a:endParaRPr sz="1100" dirty="0">
              <a:latin typeface="Quicksand" pitchFamily="2" charset="0"/>
              <a:cs typeface="Tahoma"/>
            </a:endParaRPr>
          </a:p>
          <a:p>
            <a:pPr marL="12700" marR="165100">
              <a:lnSpc>
                <a:spcPct val="121200"/>
              </a:lnSpc>
            </a:pPr>
            <a:r>
              <a:rPr sz="1100" dirty="0">
                <a:solidFill>
                  <a:srgbClr val="FFFFFF"/>
                </a:solidFill>
                <a:latin typeface="Quicksand" pitchFamily="2" charset="0"/>
                <a:cs typeface="Tahoma"/>
              </a:rPr>
              <a:t>These</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results</a:t>
            </a:r>
            <a:r>
              <a:rPr sz="1100" spc="65" dirty="0">
                <a:solidFill>
                  <a:srgbClr val="FFFFFF"/>
                </a:solidFill>
                <a:latin typeface="Quicksand" pitchFamily="2" charset="0"/>
                <a:cs typeface="Tahoma"/>
              </a:rPr>
              <a:t> </a:t>
            </a:r>
            <a:r>
              <a:rPr sz="1100" spc="50" dirty="0">
                <a:solidFill>
                  <a:srgbClr val="FFFFFF"/>
                </a:solidFill>
                <a:latin typeface="Quicksand" pitchFamily="2" charset="0"/>
                <a:cs typeface="Tahoma"/>
              </a:rPr>
              <a:t>are</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just</a:t>
            </a:r>
            <a:r>
              <a:rPr sz="1100" spc="65" dirty="0">
                <a:solidFill>
                  <a:srgbClr val="FFFFFF"/>
                </a:solidFill>
                <a:latin typeface="Quicksand" pitchFamily="2" charset="0"/>
                <a:cs typeface="Tahoma"/>
              </a:rPr>
              <a:t> </a:t>
            </a:r>
            <a:r>
              <a:rPr sz="1100" spc="-25" dirty="0">
                <a:solidFill>
                  <a:srgbClr val="FFFFFF"/>
                </a:solidFill>
                <a:latin typeface="Quicksand" pitchFamily="2" charset="0"/>
                <a:cs typeface="Tahoma"/>
              </a:rPr>
              <a:t>the </a:t>
            </a:r>
            <a:r>
              <a:rPr sz="1100" dirty="0">
                <a:solidFill>
                  <a:srgbClr val="FFFFFF"/>
                </a:solidFill>
                <a:latin typeface="Quicksand" pitchFamily="2" charset="0"/>
                <a:cs typeface="Tahoma"/>
              </a:rPr>
              <a:t>start</a:t>
            </a:r>
            <a:r>
              <a:rPr sz="1100" spc="50" dirty="0">
                <a:solidFill>
                  <a:srgbClr val="FFFFFF"/>
                </a:solidFill>
                <a:latin typeface="Quicksand" pitchFamily="2" charset="0"/>
                <a:cs typeface="Tahoma"/>
              </a:rPr>
              <a:t> </a:t>
            </a:r>
            <a:r>
              <a:rPr sz="1100" spc="70" dirty="0">
                <a:solidFill>
                  <a:srgbClr val="FFFFFF"/>
                </a:solidFill>
                <a:latin typeface="Quicksand" pitchFamily="2" charset="0"/>
                <a:cs typeface="Tahoma"/>
              </a:rPr>
              <a:t>of</a:t>
            </a:r>
            <a:r>
              <a:rPr sz="1100" spc="50" dirty="0">
                <a:solidFill>
                  <a:srgbClr val="FFFFFF"/>
                </a:solidFill>
                <a:latin typeface="Quicksand" pitchFamily="2" charset="0"/>
                <a:cs typeface="Tahoma"/>
              </a:rPr>
              <a:t> </a:t>
            </a:r>
            <a:r>
              <a:rPr sz="1100" dirty="0">
                <a:solidFill>
                  <a:srgbClr val="FFFFFF"/>
                </a:solidFill>
                <a:latin typeface="Quicksand" pitchFamily="2" charset="0"/>
                <a:cs typeface="Tahoma"/>
              </a:rPr>
              <a:t>this</a:t>
            </a:r>
            <a:r>
              <a:rPr sz="1100" spc="55" dirty="0">
                <a:solidFill>
                  <a:srgbClr val="FFFFFF"/>
                </a:solidFill>
                <a:latin typeface="Quicksand" pitchFamily="2" charset="0"/>
                <a:cs typeface="Tahoma"/>
              </a:rPr>
              <a:t> </a:t>
            </a:r>
            <a:r>
              <a:rPr sz="1100" spc="-10" dirty="0">
                <a:solidFill>
                  <a:srgbClr val="FFFFFF"/>
                </a:solidFill>
                <a:latin typeface="Quicksand" pitchFamily="2" charset="0"/>
                <a:cs typeface="Tahoma"/>
              </a:rPr>
              <a:t>journey.</a:t>
            </a:r>
            <a:endParaRPr sz="1100" dirty="0">
              <a:latin typeface="Quicksand" pitchFamily="2" charset="0"/>
              <a:cs typeface="Tahom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933076-3b7a-4976-9623-b97a148d0f7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9E41D8B284E649BAEE3A3AC9F9F37F" ma:contentTypeVersion="12" ma:contentTypeDescription="Create a new document." ma:contentTypeScope="" ma:versionID="55b3d848f62e27e0331376888887fb0e">
  <xsd:schema xmlns:xsd="http://www.w3.org/2001/XMLSchema" xmlns:xs="http://www.w3.org/2001/XMLSchema" xmlns:p="http://schemas.microsoft.com/office/2006/metadata/properties" xmlns:ns2="2e933076-3b7a-4976-9623-b97a148d0f78" targetNamespace="http://schemas.microsoft.com/office/2006/metadata/properties" ma:root="true" ma:fieldsID="2afe7e5ca6787f2bf617298807e9f723" ns2:_="">
    <xsd:import namespace="2e933076-3b7a-4976-9623-b97a148d0f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933076-3b7a-4976-9623-b97a148d0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cc7040e-5e57-4559-98d6-542f97b90c34"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4EAA57-12E0-4D78-AAEB-2C1809AFB7EC}">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www.w3.org/XML/1998/namespace"/>
    <ds:schemaRef ds:uri="http://schemas.openxmlformats.org/package/2006/metadata/core-properties"/>
    <ds:schemaRef ds:uri="2e933076-3b7a-4976-9623-b97a148d0f78"/>
    <ds:schemaRef ds:uri="http://purl.org/dc/terms/"/>
  </ds:schemaRefs>
</ds:datastoreItem>
</file>

<file path=customXml/itemProps2.xml><?xml version="1.0" encoding="utf-8"?>
<ds:datastoreItem xmlns:ds="http://schemas.openxmlformats.org/officeDocument/2006/customXml" ds:itemID="{070608AD-F315-4E9A-BE5C-C61DA4B44718}">
  <ds:schemaRefs>
    <ds:schemaRef ds:uri="http://schemas.microsoft.com/sharepoint/v3/contenttype/forms"/>
  </ds:schemaRefs>
</ds:datastoreItem>
</file>

<file path=customXml/itemProps3.xml><?xml version="1.0" encoding="utf-8"?>
<ds:datastoreItem xmlns:ds="http://schemas.openxmlformats.org/officeDocument/2006/customXml" ds:itemID="{F000F508-F746-4074-B5F7-BC2C489DD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933076-3b7a-4976-9623-b97a148d0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3040</Words>
  <Application>Microsoft Office PowerPoint</Application>
  <PresentationFormat>Custom</PresentationFormat>
  <Paragraphs>252</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Quicksand</vt:lpstr>
      <vt:lpstr>Quicksand Medium</vt:lpstr>
      <vt:lpstr>Tahoma</vt:lpstr>
      <vt:lpstr>Office Theme</vt:lpstr>
      <vt:lpstr>Learning Support Assistant (Reading Intervention) </vt:lpstr>
      <vt:lpstr>PowerPoint Presentation</vt:lpstr>
      <vt:lpstr>Introduction</vt:lpstr>
      <vt:lpstr>Learning Support Assistant (Reading Intervention) Job Description</vt:lpstr>
      <vt:lpstr>PowerPoint Presentation</vt:lpstr>
      <vt:lpstr>PowerPoint Presentation</vt:lpstr>
      <vt:lpstr>Learning Support Assistant (Reading Intervention)   </vt:lpstr>
      <vt:lpstr>Learning Support Assistant (Reading Intervention) </vt:lpstr>
      <vt:lpstr>PowerPoint Presentation</vt:lpstr>
      <vt:lpstr>About Kenton School</vt:lpstr>
      <vt:lpstr>About our Trust</vt:lpstr>
      <vt:lpstr>Additional Information for Applicants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ASSOCIATE PRINCIPAL</dc:title>
  <dc:creator>J. Jackowiak</dc:creator>
  <cp:lastModifiedBy>Nicola Moore</cp:lastModifiedBy>
  <cp:revision>72</cp:revision>
  <dcterms:created xsi:type="dcterms:W3CDTF">2022-09-27T11:21:03Z</dcterms:created>
  <dcterms:modified xsi:type="dcterms:W3CDTF">2024-11-18T17:08:39Z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2022-09-22T00:00:00Z</vt:filetime>
  </property>
  <property fmtid="{D5CDD505-2E9C-101B-9397-08002B2CF9AE}" pid="3" name="Creator">
    <vt:lpwstr>Adobe InDesign 17.4 (Macintosh)</vt:lpwstr>
  </property>
  <property fmtid="{D5CDD505-2E9C-101B-9397-08002B2CF9AE}" pid="4" name="LastSaved">
    <vt:filetime>2022-09-27T00:00:00Z</vt:filetime>
  </property>
  <property fmtid="{D5CDD505-2E9C-101B-9397-08002B2CF9AE}" pid="5" name="Producer">
    <vt:lpwstr>Adobe PDF Library 16.0.7</vt:lpwstr>
  </property>
  <property fmtid="{D5CDD505-2E9C-101B-9397-08002B2CF9AE}" pid="6" name="ContentTypeId">
    <vt:lpwstr>0x010100099E41D8B284E649BAEE3A3AC9F9F37F</vt:lpwstr>
  </property>
</Properties>
</file>