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3"/>
  </p:sldMasterIdLst>
  <p:sldIdLst>
    <p:sldId id="256" r:id="rId4"/>
    <p:sldId id="257" r:id="rId5"/>
    <p:sldId id="260" r:id="rId6"/>
    <p:sldId id="286" r:id="rId7"/>
    <p:sldId id="261" r:id="rId8"/>
    <p:sldId id="263" r:id="rId9"/>
    <p:sldId id="284" r:id="rId10"/>
    <p:sldId id="285" r:id="rId11"/>
    <p:sldId id="267" r:id="rId12"/>
    <p:sldId id="278" r:id="rId13"/>
    <p:sldId id="287" r:id="rId14"/>
    <p:sldId id="279" r:id="rId15"/>
    <p:sldId id="276" r:id="rId16"/>
  </p:sldIdLst>
  <p:sldSz cx="7556500" cy="10693400"/>
  <p:notesSz cx="75565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2910"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900" b="1" i="0">
                <a:solidFill>
                  <a:srgbClr val="3370B5"/>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299" y="573940"/>
            <a:ext cx="2758440" cy="795019"/>
          </a:xfrm>
          <a:prstGeom prst="rect">
            <a:avLst/>
          </a:prstGeom>
        </p:spPr>
        <p:txBody>
          <a:bodyPr wrap="square" lIns="0" tIns="0" rIns="0" bIns="0">
            <a:spAutoFit/>
          </a:bodyPr>
          <a:lstStyle>
            <a:lvl1pPr>
              <a:defRPr sz="2400" b="1" i="0">
                <a:solidFill>
                  <a:schemeClr val="bg1"/>
                </a:solidFill>
                <a:latin typeface="Tahoma"/>
                <a:cs typeface="Tahoma"/>
              </a:defRPr>
            </a:lvl1pPr>
          </a:lstStyle>
          <a:p>
            <a:endParaRPr/>
          </a:p>
        </p:txBody>
      </p:sp>
      <p:sp>
        <p:nvSpPr>
          <p:cNvPr id="3" name="Holder 3"/>
          <p:cNvSpPr>
            <a:spLocks noGrp="1"/>
          </p:cNvSpPr>
          <p:nvPr>
            <p:ph type="body" idx="1"/>
          </p:nvPr>
        </p:nvSpPr>
        <p:spPr>
          <a:xfrm>
            <a:off x="2807299" y="3352362"/>
            <a:ext cx="3345179" cy="3657600"/>
          </a:xfrm>
          <a:prstGeom prst="rect">
            <a:avLst/>
          </a:prstGeom>
        </p:spPr>
        <p:txBody>
          <a:bodyPr wrap="square" lIns="0" tIns="0" rIns="0" bIns="0">
            <a:spAutoFit/>
          </a:bodyPr>
          <a:lstStyle>
            <a:lvl1pPr>
              <a:defRPr sz="900" b="1" i="0">
                <a:solidFill>
                  <a:srgbClr val="3370B5"/>
                </a:solidFill>
                <a:latin typeface="Tahoma"/>
                <a:cs typeface="Tahoma"/>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northernleaderstrust.org/"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www.teacherspensions.co.uk/"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www.gov.uk/government/publications/new-guidance-on-the-rehabilitation-of-offenders-act-197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mailto:hr@northernleaderstru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067" y="0"/>
            <a:ext cx="7560309" cy="8136255"/>
          </a:xfrm>
          <a:custGeom>
            <a:avLst/>
            <a:gdLst/>
            <a:ahLst/>
            <a:cxnLst/>
            <a:rect l="l" t="t" r="r" b="b"/>
            <a:pathLst>
              <a:path w="7560309" h="8136255">
                <a:moveTo>
                  <a:pt x="7559992" y="0"/>
                </a:moveTo>
                <a:lnTo>
                  <a:pt x="0" y="0"/>
                </a:lnTo>
                <a:lnTo>
                  <a:pt x="0" y="7326007"/>
                </a:lnTo>
                <a:lnTo>
                  <a:pt x="612000" y="6695998"/>
                </a:lnTo>
                <a:lnTo>
                  <a:pt x="1259992" y="6498005"/>
                </a:lnTo>
                <a:lnTo>
                  <a:pt x="1673999" y="6479997"/>
                </a:lnTo>
                <a:lnTo>
                  <a:pt x="2519997" y="6767995"/>
                </a:lnTo>
                <a:lnTo>
                  <a:pt x="3185998" y="7290003"/>
                </a:lnTo>
                <a:lnTo>
                  <a:pt x="4463999" y="7973999"/>
                </a:lnTo>
                <a:lnTo>
                  <a:pt x="5201996" y="8136001"/>
                </a:lnTo>
                <a:lnTo>
                  <a:pt x="5921997" y="7992008"/>
                </a:lnTo>
                <a:lnTo>
                  <a:pt x="6498005" y="7578001"/>
                </a:lnTo>
                <a:lnTo>
                  <a:pt x="7559992" y="6803999"/>
                </a:lnTo>
                <a:lnTo>
                  <a:pt x="7559992" y="0"/>
                </a:lnTo>
                <a:close/>
              </a:path>
            </a:pathLst>
          </a:custGeom>
          <a:solidFill>
            <a:srgbClr val="212D54"/>
          </a:solidFill>
        </p:spPr>
        <p:txBody>
          <a:bodyPr wrap="square" lIns="0" tIns="0" rIns="0" bIns="0" rtlCol="0"/>
          <a:lstStyle/>
          <a:p>
            <a:endParaRPr/>
          </a:p>
        </p:txBody>
      </p:sp>
      <p:sp>
        <p:nvSpPr>
          <p:cNvPr id="3" name="object 3"/>
          <p:cNvSpPr txBox="1">
            <a:spLocks noGrp="1"/>
          </p:cNvSpPr>
          <p:nvPr>
            <p:ph type="title"/>
          </p:nvPr>
        </p:nvSpPr>
        <p:spPr>
          <a:xfrm>
            <a:off x="731814" y="864900"/>
            <a:ext cx="4347660" cy="1760738"/>
          </a:xfrm>
          <a:prstGeom prst="rect">
            <a:avLst/>
          </a:prstGeom>
        </p:spPr>
        <p:txBody>
          <a:bodyPr vert="horz" wrap="square" lIns="0" tIns="105410" rIns="0" bIns="0" rtlCol="0">
            <a:spAutoFit/>
          </a:bodyPr>
          <a:lstStyle/>
          <a:p>
            <a:pPr marL="12700" marR="5080">
              <a:lnSpc>
                <a:spcPts val="4250"/>
              </a:lnSpc>
              <a:spcBef>
                <a:spcPts val="830"/>
              </a:spcBef>
            </a:pPr>
            <a:r>
              <a:rPr lang="en-GB" sz="4100" spc="-60" dirty="0">
                <a:latin typeface="Quicksand Medium"/>
              </a:rPr>
              <a:t>Head of Faculty of Visual and Performing Arts </a:t>
            </a:r>
            <a:endParaRPr sz="4100" dirty="0">
              <a:latin typeface="Quicksand Medium"/>
            </a:endParaRPr>
          </a:p>
        </p:txBody>
      </p:sp>
      <p:sp>
        <p:nvSpPr>
          <p:cNvPr id="4" name="object 4"/>
          <p:cNvSpPr txBox="1"/>
          <p:nvPr/>
        </p:nvSpPr>
        <p:spPr>
          <a:xfrm>
            <a:off x="681645" y="2817004"/>
            <a:ext cx="6525605" cy="1074653"/>
          </a:xfrm>
          <a:prstGeom prst="rect">
            <a:avLst/>
          </a:prstGeom>
        </p:spPr>
        <p:txBody>
          <a:bodyPr vert="horz" wrap="square" lIns="0" tIns="48260" rIns="0" bIns="0" rtlCol="0">
            <a:spAutoFit/>
          </a:bodyPr>
          <a:lstStyle/>
          <a:p>
            <a:pPr marL="12700">
              <a:lnSpc>
                <a:spcPct val="100000"/>
              </a:lnSpc>
              <a:spcBef>
                <a:spcPts val="380"/>
              </a:spcBef>
            </a:pPr>
            <a:r>
              <a:rPr lang="en-GB" sz="2000" dirty="0">
                <a:solidFill>
                  <a:srgbClr val="FFFFFF"/>
                </a:solidFill>
                <a:latin typeface="Quicksand Medium"/>
                <a:cs typeface="Tahoma"/>
              </a:rPr>
              <a:t>M/UPR £30,000 to £46,525 plus TLR1b £11,408 pa</a:t>
            </a:r>
          </a:p>
          <a:p>
            <a:pPr marL="12700">
              <a:lnSpc>
                <a:spcPct val="100000"/>
              </a:lnSpc>
              <a:spcBef>
                <a:spcPts val="380"/>
              </a:spcBef>
            </a:pPr>
            <a:r>
              <a:rPr lang="en-GB" sz="2000" dirty="0">
                <a:solidFill>
                  <a:srgbClr val="FFFFFF"/>
                </a:solidFill>
                <a:latin typeface="Quicksand Medium"/>
                <a:cs typeface="Tahoma"/>
              </a:rPr>
              <a:t>Full Time, Permanent </a:t>
            </a:r>
          </a:p>
          <a:p>
            <a:pPr marL="12700">
              <a:lnSpc>
                <a:spcPct val="100000"/>
              </a:lnSpc>
              <a:spcBef>
                <a:spcPts val="380"/>
              </a:spcBef>
            </a:pPr>
            <a:endParaRPr lang="en-GB" sz="2000" dirty="0">
              <a:solidFill>
                <a:srgbClr val="FFFFFF"/>
              </a:solidFill>
              <a:latin typeface="Quicksand Medium"/>
              <a:cs typeface="Tahoma"/>
            </a:endParaRPr>
          </a:p>
        </p:txBody>
      </p:sp>
      <p:pic>
        <p:nvPicPr>
          <p:cNvPr id="5" name="object 5"/>
          <p:cNvPicPr/>
          <p:nvPr/>
        </p:nvPicPr>
        <p:blipFill>
          <a:blip r:embed="rId2" cstate="print"/>
          <a:stretch>
            <a:fillRect/>
          </a:stretch>
        </p:blipFill>
        <p:spPr>
          <a:xfrm>
            <a:off x="-31750" y="4865894"/>
            <a:ext cx="7559992" cy="3675926"/>
          </a:xfrm>
          <a:prstGeom prst="rect">
            <a:avLst/>
          </a:prstGeom>
        </p:spPr>
      </p:pic>
      <p:pic>
        <p:nvPicPr>
          <p:cNvPr id="6" name="object 6"/>
          <p:cNvPicPr/>
          <p:nvPr/>
        </p:nvPicPr>
        <p:blipFill>
          <a:blip r:embed="rId3" cstate="print"/>
          <a:stretch>
            <a:fillRect/>
          </a:stretch>
        </p:blipFill>
        <p:spPr>
          <a:xfrm>
            <a:off x="5082966" y="999805"/>
            <a:ext cx="1667084" cy="1209305"/>
          </a:xfrm>
          <a:prstGeom prst="rect">
            <a:avLst/>
          </a:prstGeom>
        </p:spPr>
      </p:pic>
      <p:sp>
        <p:nvSpPr>
          <p:cNvPr id="7" name="object 7"/>
          <p:cNvSpPr txBox="1"/>
          <p:nvPr/>
        </p:nvSpPr>
        <p:spPr>
          <a:xfrm>
            <a:off x="707299" y="7612320"/>
            <a:ext cx="2266950" cy="567784"/>
          </a:xfrm>
          <a:prstGeom prst="rect">
            <a:avLst/>
          </a:prstGeom>
        </p:spPr>
        <p:txBody>
          <a:bodyPr vert="horz" wrap="square" lIns="0" tIns="7620" rIns="0" bIns="0" rtlCol="0">
            <a:spAutoFit/>
          </a:bodyPr>
          <a:lstStyle/>
          <a:p>
            <a:pPr marL="12700" marR="5080">
              <a:lnSpc>
                <a:spcPct val="101400"/>
              </a:lnSpc>
              <a:spcBef>
                <a:spcPts val="60"/>
              </a:spcBef>
            </a:pPr>
            <a:r>
              <a:rPr sz="1850" b="1" spc="-20" dirty="0">
                <a:solidFill>
                  <a:srgbClr val="26B293"/>
                </a:solidFill>
                <a:latin typeface="Quicksand" pitchFamily="2" charset="0"/>
                <a:cs typeface="Tahoma"/>
              </a:rPr>
              <a:t>CANDIDATE </a:t>
            </a:r>
            <a:r>
              <a:rPr sz="1850" b="1" spc="-140" dirty="0">
                <a:solidFill>
                  <a:srgbClr val="26B293"/>
                </a:solidFill>
                <a:latin typeface="Quicksand" pitchFamily="2" charset="0"/>
                <a:cs typeface="Tahoma"/>
              </a:rPr>
              <a:t>INFORMATION</a:t>
            </a:r>
            <a:r>
              <a:rPr sz="1850" b="1" spc="55" dirty="0">
                <a:solidFill>
                  <a:srgbClr val="26B293"/>
                </a:solidFill>
                <a:latin typeface="Quicksand" pitchFamily="2" charset="0"/>
                <a:cs typeface="Tahoma"/>
              </a:rPr>
              <a:t> </a:t>
            </a:r>
            <a:r>
              <a:rPr sz="1850" b="1" spc="-110" dirty="0">
                <a:solidFill>
                  <a:srgbClr val="26B293"/>
                </a:solidFill>
                <a:latin typeface="Quicksand" pitchFamily="2" charset="0"/>
                <a:cs typeface="Tahoma"/>
              </a:rPr>
              <a:t>PACK</a:t>
            </a:r>
            <a:endParaRPr sz="1850" dirty="0">
              <a:latin typeface="Quicksand" pitchFamily="2" charset="0"/>
              <a:cs typeface="Tahoma"/>
            </a:endParaRPr>
          </a:p>
        </p:txBody>
      </p:sp>
      <p:pic>
        <p:nvPicPr>
          <p:cNvPr id="15" name="Picture 14">
            <a:extLst>
              <a:ext uri="{FF2B5EF4-FFF2-40B4-BE49-F238E27FC236}">
                <a16:creationId xmlns:a16="http://schemas.microsoft.com/office/drawing/2014/main" id="{F8BFB75C-C9B9-3E66-98B0-6C712703F97C}"/>
              </a:ext>
            </a:extLst>
          </p:cNvPr>
          <p:cNvPicPr>
            <a:picLocks noChangeAspect="1"/>
          </p:cNvPicPr>
          <p:nvPr/>
        </p:nvPicPr>
        <p:blipFill>
          <a:blip r:embed="rId4"/>
          <a:stretch>
            <a:fillRect/>
          </a:stretch>
        </p:blipFill>
        <p:spPr>
          <a:xfrm>
            <a:off x="806192" y="8927530"/>
            <a:ext cx="5944115" cy="13717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0" y="3"/>
            <a:ext cx="7560309" cy="3554095"/>
            <a:chOff x="0" y="3"/>
            <a:chExt cx="7560309" cy="3554095"/>
          </a:xfrm>
        </p:grpSpPr>
        <p:sp>
          <p:nvSpPr>
            <p:cNvPr id="5" name="object 5"/>
            <p:cNvSpPr/>
            <p:nvPr/>
          </p:nvSpPr>
          <p:spPr>
            <a:xfrm>
              <a:off x="0" y="3"/>
              <a:ext cx="7560309" cy="3230245"/>
            </a:xfrm>
            <a:custGeom>
              <a:avLst/>
              <a:gdLst/>
              <a:ahLst/>
              <a:cxnLst/>
              <a:rect l="l" t="t" r="r" b="b"/>
              <a:pathLst>
                <a:path w="7560309" h="3230245">
                  <a:moveTo>
                    <a:pt x="7559992" y="0"/>
                  </a:moveTo>
                  <a:lnTo>
                    <a:pt x="0" y="0"/>
                  </a:lnTo>
                  <a:lnTo>
                    <a:pt x="0" y="1501800"/>
                  </a:lnTo>
                  <a:lnTo>
                    <a:pt x="467995" y="2131783"/>
                  </a:lnTo>
                  <a:lnTo>
                    <a:pt x="1026007" y="2617800"/>
                  </a:lnTo>
                  <a:lnTo>
                    <a:pt x="1836000" y="2869793"/>
                  </a:lnTo>
                  <a:lnTo>
                    <a:pt x="2214003" y="2743796"/>
                  </a:lnTo>
                  <a:lnTo>
                    <a:pt x="3077997" y="2167788"/>
                  </a:lnTo>
                  <a:lnTo>
                    <a:pt x="4039997" y="1663801"/>
                  </a:lnTo>
                  <a:lnTo>
                    <a:pt x="4428007" y="1555800"/>
                  </a:lnTo>
                  <a:lnTo>
                    <a:pt x="5220004" y="1609801"/>
                  </a:lnTo>
                  <a:lnTo>
                    <a:pt x="5759996" y="1807794"/>
                  </a:lnTo>
                  <a:lnTo>
                    <a:pt x="6516001" y="2239784"/>
                  </a:lnTo>
                  <a:lnTo>
                    <a:pt x="7559992" y="3229800"/>
                  </a:lnTo>
                  <a:lnTo>
                    <a:pt x="7559992"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152004"/>
              <a:ext cx="7559992" cy="2401798"/>
            </a:xfrm>
            <a:prstGeom prst="rect">
              <a:avLst/>
            </a:prstGeom>
          </p:spPr>
        </p:pic>
      </p:grpSp>
      <p:sp>
        <p:nvSpPr>
          <p:cNvPr id="9" name="object 2">
            <a:extLst>
              <a:ext uri="{FF2B5EF4-FFF2-40B4-BE49-F238E27FC236}">
                <a16:creationId xmlns:a16="http://schemas.microsoft.com/office/drawing/2014/main" id="{339B0C37-78A7-F7B7-E1B1-D99B01D38584}"/>
              </a:ext>
            </a:extLst>
          </p:cNvPr>
          <p:cNvSpPr txBox="1"/>
          <p:nvPr/>
        </p:nvSpPr>
        <p:spPr>
          <a:xfrm>
            <a:off x="588481" y="9563303"/>
            <a:ext cx="128270" cy="151323"/>
          </a:xfrm>
          <a:prstGeom prst="rect">
            <a:avLst/>
          </a:prstGeom>
        </p:spPr>
        <p:txBody>
          <a:bodyPr vert="horz" wrap="square" lIns="0" tIns="12700" rIns="0" bIns="0" rtlCol="0">
            <a:spAutoFit/>
          </a:bodyPr>
          <a:lstStyle/>
          <a:p>
            <a:pPr marL="12700">
              <a:lnSpc>
                <a:spcPct val="100000"/>
              </a:lnSpc>
              <a:spcBef>
                <a:spcPts val="100"/>
              </a:spcBef>
            </a:pPr>
            <a:r>
              <a:rPr sz="900" spc="-70" dirty="0">
                <a:solidFill>
                  <a:srgbClr val="231F20"/>
                </a:solidFill>
                <a:latin typeface="Quicksand" pitchFamily="2" charset="0"/>
                <a:cs typeface="Tahoma"/>
              </a:rPr>
              <a:t>1</a:t>
            </a:r>
            <a:r>
              <a:rPr lang="en-GB" sz="900" spc="-70" dirty="0">
                <a:solidFill>
                  <a:srgbClr val="231F20"/>
                </a:solidFill>
                <a:latin typeface="Quicksand" pitchFamily="2" charset="0"/>
                <a:cs typeface="Tahoma"/>
              </a:rPr>
              <a:t>2</a:t>
            </a:r>
            <a:endParaRPr sz="900" dirty="0">
              <a:latin typeface="Quicksand" pitchFamily="2" charset="0"/>
              <a:cs typeface="Tahoma"/>
            </a:endParaRPr>
          </a:p>
        </p:txBody>
      </p:sp>
      <p:sp>
        <p:nvSpPr>
          <p:cNvPr id="10" name="object 3">
            <a:extLst>
              <a:ext uri="{FF2B5EF4-FFF2-40B4-BE49-F238E27FC236}">
                <a16:creationId xmlns:a16="http://schemas.microsoft.com/office/drawing/2014/main" id="{4DCD11DE-4BA4-788F-B1E3-E2B7EE4ED6C2}"/>
              </a:ext>
            </a:extLst>
          </p:cNvPr>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sp>
        <p:nvSpPr>
          <p:cNvPr id="11" name="object 7">
            <a:extLst>
              <a:ext uri="{FF2B5EF4-FFF2-40B4-BE49-F238E27FC236}">
                <a16:creationId xmlns:a16="http://schemas.microsoft.com/office/drawing/2014/main" id="{BDA416A1-361F-378E-B071-4630900811BF}"/>
              </a:ext>
            </a:extLst>
          </p:cNvPr>
          <p:cNvSpPr txBox="1">
            <a:spLocks noGrp="1"/>
          </p:cNvSpPr>
          <p:nvPr>
            <p:ph type="title"/>
          </p:nvPr>
        </p:nvSpPr>
        <p:spPr>
          <a:xfrm>
            <a:off x="707299" y="573940"/>
            <a:ext cx="2758440" cy="886140"/>
          </a:xfrm>
          <a:prstGeom prst="rect">
            <a:avLst/>
          </a:prstGeom>
        </p:spPr>
        <p:txBody>
          <a:bodyPr vert="horz" wrap="square" lIns="0" tIns="146050" rIns="0" bIns="0" rtlCol="0">
            <a:spAutoFit/>
          </a:bodyPr>
          <a:lstStyle/>
          <a:p>
            <a:pPr marL="12700">
              <a:lnSpc>
                <a:spcPct val="100000"/>
              </a:lnSpc>
              <a:spcBef>
                <a:spcPts val="1150"/>
              </a:spcBef>
            </a:pPr>
            <a:r>
              <a:rPr spc="-10" dirty="0">
                <a:latin typeface="Quicksand" pitchFamily="2" charset="0"/>
              </a:rPr>
              <a:t>About</a:t>
            </a:r>
            <a:r>
              <a:rPr lang="en-GB" spc="-10" dirty="0">
                <a:latin typeface="Quicksand" pitchFamily="2" charset="0"/>
              </a:rPr>
              <a:t> Kenton </a:t>
            </a:r>
            <a:r>
              <a:rPr spc="-10" dirty="0">
                <a:latin typeface="Quicksand" pitchFamily="2" charset="0"/>
              </a:rPr>
              <a:t>School</a:t>
            </a:r>
          </a:p>
        </p:txBody>
      </p:sp>
      <p:sp>
        <p:nvSpPr>
          <p:cNvPr id="12" name="object 8">
            <a:extLst>
              <a:ext uri="{FF2B5EF4-FFF2-40B4-BE49-F238E27FC236}">
                <a16:creationId xmlns:a16="http://schemas.microsoft.com/office/drawing/2014/main" id="{9555BBB1-00A4-1593-3816-1BFF6A149BF1}"/>
              </a:ext>
            </a:extLst>
          </p:cNvPr>
          <p:cNvSpPr txBox="1">
            <a:spLocks noGrp="1"/>
          </p:cNvSpPr>
          <p:nvPr>
            <p:ph type="body" idx="1"/>
          </p:nvPr>
        </p:nvSpPr>
        <p:spPr>
          <a:xfrm>
            <a:off x="3270913" y="3291449"/>
            <a:ext cx="3345179" cy="4921860"/>
          </a:xfrm>
          <a:prstGeom prst="rect">
            <a:avLst/>
          </a:prstGeom>
        </p:spPr>
        <p:txBody>
          <a:bodyPr vert="horz" wrap="square" lIns="0" tIns="12700" rIns="0" bIns="0" rtlCol="0">
            <a:spAutoFit/>
          </a:bodyPr>
          <a:lstStyle/>
          <a:p>
            <a:pPr marL="12700" marR="185420"/>
            <a:r>
              <a:rPr sz="1100" spc="-35" dirty="0">
                <a:latin typeface="Quicksand Medium" pitchFamily="2" charset="0"/>
              </a:rPr>
              <a:t>Kenton</a:t>
            </a:r>
            <a:r>
              <a:rPr sz="1100" spc="-10" dirty="0">
                <a:latin typeface="Quicksand Medium" pitchFamily="2" charset="0"/>
              </a:rPr>
              <a:t> </a:t>
            </a:r>
            <a:r>
              <a:rPr sz="1100" spc="-25" dirty="0">
                <a:latin typeface="Quicksand Medium" pitchFamily="2" charset="0"/>
              </a:rPr>
              <a:t>School</a:t>
            </a:r>
            <a:r>
              <a:rPr sz="1100" spc="-10" dirty="0">
                <a:latin typeface="Quicksand Medium" pitchFamily="2" charset="0"/>
              </a:rPr>
              <a:t> </a:t>
            </a:r>
            <a:r>
              <a:rPr sz="1100" spc="-55" dirty="0">
                <a:latin typeface="Quicksand Medium" pitchFamily="2" charset="0"/>
              </a:rPr>
              <a:t>is</a:t>
            </a:r>
            <a:r>
              <a:rPr sz="1100" spc="-10" dirty="0">
                <a:latin typeface="Quicksand Medium" pitchFamily="2" charset="0"/>
              </a:rPr>
              <a:t> </a:t>
            </a:r>
            <a:r>
              <a:rPr sz="1100" dirty="0">
                <a:latin typeface="Quicksand Medium" pitchFamily="2" charset="0"/>
              </a:rPr>
              <a:t>a</a:t>
            </a:r>
            <a:r>
              <a:rPr sz="1100" spc="-10" dirty="0">
                <a:latin typeface="Quicksand Medium" pitchFamily="2" charset="0"/>
              </a:rPr>
              <a:t> </a:t>
            </a:r>
            <a:r>
              <a:rPr sz="1100" spc="-30" dirty="0">
                <a:latin typeface="Quicksand Medium" pitchFamily="2" charset="0"/>
              </a:rPr>
              <a:t>vibrant</a:t>
            </a:r>
            <a:r>
              <a:rPr sz="1100" spc="-5" dirty="0">
                <a:latin typeface="Quicksand Medium" pitchFamily="2" charset="0"/>
              </a:rPr>
              <a:t> </a:t>
            </a:r>
            <a:r>
              <a:rPr sz="1100" dirty="0">
                <a:latin typeface="Quicksand Medium" pitchFamily="2" charset="0"/>
              </a:rPr>
              <a:t>and</a:t>
            </a:r>
            <a:r>
              <a:rPr sz="1100" spc="-10" dirty="0">
                <a:latin typeface="Quicksand Medium" pitchFamily="2" charset="0"/>
              </a:rPr>
              <a:t> </a:t>
            </a:r>
            <a:r>
              <a:rPr sz="1100" spc="-40" dirty="0">
                <a:latin typeface="Quicksand Medium" pitchFamily="2" charset="0"/>
              </a:rPr>
              <a:t>inclusive</a:t>
            </a:r>
            <a:r>
              <a:rPr sz="1100" spc="-10" dirty="0">
                <a:latin typeface="Quicksand Medium" pitchFamily="2" charset="0"/>
              </a:rPr>
              <a:t> </a:t>
            </a:r>
            <a:r>
              <a:rPr sz="1100" spc="-20" dirty="0">
                <a:latin typeface="Quicksand Medium" pitchFamily="2" charset="0"/>
              </a:rPr>
              <a:t>secondary</a:t>
            </a:r>
            <a:r>
              <a:rPr sz="1100" spc="-10" dirty="0">
                <a:latin typeface="Quicksand Medium" pitchFamily="2" charset="0"/>
              </a:rPr>
              <a:t> school </a:t>
            </a:r>
            <a:r>
              <a:rPr sz="1100" dirty="0">
                <a:latin typeface="Quicksand Medium" pitchFamily="2" charset="0"/>
              </a:rPr>
              <a:t>at</a:t>
            </a:r>
            <a:r>
              <a:rPr sz="1100" spc="-10" dirty="0">
                <a:latin typeface="Quicksand Medium" pitchFamily="2" charset="0"/>
              </a:rPr>
              <a:t> </a:t>
            </a:r>
            <a:r>
              <a:rPr sz="1100" spc="-35" dirty="0">
                <a:latin typeface="Quicksand Medium" pitchFamily="2" charset="0"/>
              </a:rPr>
              <a:t>the</a:t>
            </a:r>
            <a:r>
              <a:rPr sz="1100" spc="-5" dirty="0">
                <a:latin typeface="Quicksand Medium" pitchFamily="2" charset="0"/>
              </a:rPr>
              <a:t> </a:t>
            </a:r>
            <a:r>
              <a:rPr sz="1100" spc="-20" dirty="0">
                <a:latin typeface="Quicksand Medium" pitchFamily="2" charset="0"/>
              </a:rPr>
              <a:t>heart</a:t>
            </a:r>
            <a:r>
              <a:rPr sz="1100" spc="-5" dirty="0">
                <a:latin typeface="Quicksand Medium" pitchFamily="2" charset="0"/>
              </a:rPr>
              <a:t> </a:t>
            </a:r>
            <a:r>
              <a:rPr sz="1100" dirty="0">
                <a:latin typeface="Quicksand Medium" pitchFamily="2" charset="0"/>
              </a:rPr>
              <a:t>of</a:t>
            </a:r>
            <a:r>
              <a:rPr sz="1100" spc="-10" dirty="0">
                <a:latin typeface="Quicksand Medium" pitchFamily="2" charset="0"/>
              </a:rPr>
              <a:t> </a:t>
            </a:r>
            <a:r>
              <a:rPr sz="1100" spc="-35" dirty="0">
                <a:latin typeface="Quicksand Medium" pitchFamily="2" charset="0"/>
              </a:rPr>
              <a:t>the</a:t>
            </a:r>
            <a:r>
              <a:rPr sz="1100" spc="-5" dirty="0">
                <a:latin typeface="Quicksand Medium" pitchFamily="2" charset="0"/>
              </a:rPr>
              <a:t> </a:t>
            </a:r>
            <a:r>
              <a:rPr sz="1100" spc="-35" dirty="0">
                <a:latin typeface="Quicksand Medium" pitchFamily="2" charset="0"/>
              </a:rPr>
              <a:t>community</a:t>
            </a:r>
            <a:r>
              <a:rPr sz="1100" spc="-5" dirty="0">
                <a:latin typeface="Quicksand Medium" pitchFamily="2" charset="0"/>
              </a:rPr>
              <a:t> </a:t>
            </a:r>
            <a:r>
              <a:rPr sz="1100" spc="-65" dirty="0">
                <a:latin typeface="Quicksand Medium" pitchFamily="2" charset="0"/>
              </a:rPr>
              <a:t>in</a:t>
            </a:r>
            <a:r>
              <a:rPr sz="1100" spc="-10" dirty="0">
                <a:latin typeface="Quicksand Medium" pitchFamily="2" charset="0"/>
              </a:rPr>
              <a:t> </a:t>
            </a:r>
            <a:r>
              <a:rPr sz="1100" spc="-65" dirty="0">
                <a:latin typeface="Quicksand Medium" pitchFamily="2" charset="0"/>
              </a:rPr>
              <a:t>which</a:t>
            </a:r>
            <a:r>
              <a:rPr sz="1100" spc="-5" dirty="0">
                <a:latin typeface="Quicksand Medium" pitchFamily="2" charset="0"/>
              </a:rPr>
              <a:t> </a:t>
            </a:r>
            <a:r>
              <a:rPr sz="1100" spc="-70" dirty="0">
                <a:latin typeface="Quicksand Medium" pitchFamily="2" charset="0"/>
              </a:rPr>
              <a:t>we</a:t>
            </a:r>
            <a:r>
              <a:rPr sz="1100" spc="-5" dirty="0">
                <a:latin typeface="Quicksand Medium" pitchFamily="2" charset="0"/>
              </a:rPr>
              <a:t> </a:t>
            </a:r>
            <a:r>
              <a:rPr sz="1100" spc="-10" dirty="0">
                <a:latin typeface="Quicksand Medium" pitchFamily="2" charset="0"/>
              </a:rPr>
              <a:t>serve.</a:t>
            </a:r>
          </a:p>
          <a:p>
            <a:endParaRPr sz="1100" dirty="0">
              <a:latin typeface="Quicksand Medium" pitchFamily="2" charset="0"/>
            </a:endParaRPr>
          </a:p>
          <a:p>
            <a:pPr marL="12700" marR="142240"/>
            <a:r>
              <a:rPr sz="1100" b="0" dirty="0">
                <a:solidFill>
                  <a:srgbClr val="212D54"/>
                </a:solidFill>
                <a:latin typeface="Quicksand Medium" pitchFamily="2" charset="0"/>
              </a:rPr>
              <a:t>With</a:t>
            </a:r>
            <a:r>
              <a:rPr sz="1100" b="0" spc="60" dirty="0">
                <a:solidFill>
                  <a:srgbClr val="212D54"/>
                </a:solidFill>
                <a:latin typeface="Quicksand Medium" pitchFamily="2" charset="0"/>
              </a:rPr>
              <a:t> </a:t>
            </a:r>
            <a:r>
              <a:rPr sz="1100" b="0" dirty="0">
                <a:solidFill>
                  <a:srgbClr val="212D54"/>
                </a:solidFill>
                <a:latin typeface="Quicksand Medium" pitchFamily="2" charset="0"/>
              </a:rPr>
              <a:t>just</a:t>
            </a:r>
            <a:r>
              <a:rPr sz="1100" b="0" spc="65" dirty="0">
                <a:solidFill>
                  <a:srgbClr val="212D54"/>
                </a:solidFill>
                <a:latin typeface="Quicksand Medium" pitchFamily="2" charset="0"/>
              </a:rPr>
              <a:t> </a:t>
            </a:r>
            <a:r>
              <a:rPr sz="1100" b="0" dirty="0">
                <a:solidFill>
                  <a:srgbClr val="212D54"/>
                </a:solidFill>
                <a:latin typeface="Quicksand Medium" pitchFamily="2" charset="0"/>
              </a:rPr>
              <a:t>over</a:t>
            </a:r>
            <a:r>
              <a:rPr sz="1100" b="0" spc="65" dirty="0">
                <a:solidFill>
                  <a:srgbClr val="212D54"/>
                </a:solidFill>
                <a:latin typeface="Quicksand Medium" pitchFamily="2" charset="0"/>
              </a:rPr>
              <a:t> </a:t>
            </a:r>
            <a:r>
              <a:rPr sz="1100" b="0" spc="-10" dirty="0">
                <a:solidFill>
                  <a:srgbClr val="212D54"/>
                </a:solidFill>
                <a:latin typeface="Quicksand Medium" pitchFamily="2" charset="0"/>
              </a:rPr>
              <a:t>1800</a:t>
            </a:r>
            <a:r>
              <a:rPr sz="1100" b="0" spc="6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65" dirty="0">
                <a:solidFill>
                  <a:srgbClr val="212D54"/>
                </a:solidFill>
                <a:latin typeface="Quicksand Medium" pitchFamily="2" charset="0"/>
              </a:rPr>
              <a:t> </a:t>
            </a:r>
            <a:r>
              <a:rPr sz="1100" b="0" dirty="0">
                <a:solidFill>
                  <a:srgbClr val="212D54"/>
                </a:solidFill>
                <a:latin typeface="Quicksand Medium" pitchFamily="2" charset="0"/>
              </a:rPr>
              <a:t>Kenton</a:t>
            </a:r>
            <a:r>
              <a:rPr sz="1100" b="0" spc="65" dirty="0">
                <a:solidFill>
                  <a:srgbClr val="212D54"/>
                </a:solidFill>
                <a:latin typeface="Quicksand Medium" pitchFamily="2" charset="0"/>
              </a:rPr>
              <a:t> </a:t>
            </a:r>
            <a:r>
              <a:rPr sz="1100" b="0" dirty="0">
                <a:solidFill>
                  <a:srgbClr val="212D54"/>
                </a:solidFill>
                <a:latin typeface="Quicksand Medium" pitchFamily="2" charset="0"/>
              </a:rPr>
              <a:t>is</a:t>
            </a:r>
            <a:r>
              <a:rPr sz="1100" b="0" spc="65" dirty="0">
                <a:solidFill>
                  <a:srgbClr val="212D54"/>
                </a:solidFill>
                <a:latin typeface="Quicksand Medium" pitchFamily="2" charset="0"/>
              </a:rPr>
              <a:t> </a:t>
            </a:r>
            <a:r>
              <a:rPr sz="1100" b="0" dirty="0">
                <a:solidFill>
                  <a:srgbClr val="212D54"/>
                </a:solidFill>
                <a:latin typeface="Quicksand Medium" pitchFamily="2" charset="0"/>
              </a:rPr>
              <a:t>amongst</a:t>
            </a:r>
            <a:r>
              <a:rPr sz="1100" b="0" spc="60" dirty="0">
                <a:solidFill>
                  <a:srgbClr val="212D54"/>
                </a:solidFill>
                <a:latin typeface="Quicksand Medium" pitchFamily="2" charset="0"/>
              </a:rPr>
              <a:t> </a:t>
            </a:r>
            <a:r>
              <a:rPr sz="1100" b="0" dirty="0">
                <a:solidFill>
                  <a:srgbClr val="212D54"/>
                </a:solidFill>
                <a:latin typeface="Quicksand Medium" pitchFamily="2" charset="0"/>
              </a:rPr>
              <a:t>the</a:t>
            </a:r>
            <a:r>
              <a:rPr sz="1100" b="0" spc="65" dirty="0">
                <a:solidFill>
                  <a:srgbClr val="212D54"/>
                </a:solidFill>
                <a:latin typeface="Quicksand Medium" pitchFamily="2" charset="0"/>
              </a:rPr>
              <a:t> </a:t>
            </a:r>
            <a:r>
              <a:rPr sz="1100" b="0" spc="-10" dirty="0">
                <a:solidFill>
                  <a:srgbClr val="212D54"/>
                </a:solidFill>
                <a:latin typeface="Quicksand Medium" pitchFamily="2" charset="0"/>
              </a:rPr>
              <a:t>largest </a:t>
            </a:r>
            <a:r>
              <a:rPr sz="1100" b="0" dirty="0">
                <a:solidFill>
                  <a:srgbClr val="212D54"/>
                </a:solidFill>
                <a:latin typeface="Quicksand Medium" pitchFamily="2" charset="0"/>
              </a:rPr>
              <a:t>schools</a:t>
            </a:r>
            <a:r>
              <a:rPr sz="1100" b="0" spc="45" dirty="0">
                <a:solidFill>
                  <a:srgbClr val="212D54"/>
                </a:solidFill>
                <a:latin typeface="Quicksand Medium" pitchFamily="2" charset="0"/>
              </a:rPr>
              <a:t> </a:t>
            </a:r>
            <a:r>
              <a:rPr sz="1100" b="0" dirty="0">
                <a:solidFill>
                  <a:srgbClr val="212D54"/>
                </a:solidFill>
                <a:latin typeface="Quicksand Medium" pitchFamily="2" charset="0"/>
              </a:rPr>
              <a:t>in</a:t>
            </a:r>
            <a:r>
              <a:rPr sz="1100" b="0" spc="45" dirty="0">
                <a:solidFill>
                  <a:srgbClr val="212D54"/>
                </a:solidFill>
                <a:latin typeface="Quicksand Medium" pitchFamily="2" charset="0"/>
              </a:rPr>
              <a:t> </a:t>
            </a:r>
            <a:r>
              <a:rPr sz="1100" b="0" dirty="0">
                <a:solidFill>
                  <a:srgbClr val="212D54"/>
                </a:solidFill>
                <a:latin typeface="Quicksand Medium" pitchFamily="2" charset="0"/>
              </a:rPr>
              <a:t>the</a:t>
            </a:r>
            <a:r>
              <a:rPr sz="1100" b="0" spc="45" dirty="0">
                <a:solidFill>
                  <a:srgbClr val="212D54"/>
                </a:solidFill>
                <a:latin typeface="Quicksand Medium" pitchFamily="2" charset="0"/>
              </a:rPr>
              <a:t> </a:t>
            </a:r>
            <a:r>
              <a:rPr sz="1100" b="0" dirty="0">
                <a:solidFill>
                  <a:srgbClr val="212D54"/>
                </a:solidFill>
                <a:latin typeface="Quicksand Medium" pitchFamily="2" charset="0"/>
              </a:rPr>
              <a:t>North</a:t>
            </a:r>
            <a:r>
              <a:rPr sz="1100" b="0" spc="50" dirty="0">
                <a:solidFill>
                  <a:srgbClr val="212D54"/>
                </a:solidFill>
                <a:latin typeface="Quicksand Medium" pitchFamily="2" charset="0"/>
              </a:rPr>
              <a:t> </a:t>
            </a:r>
            <a:r>
              <a:rPr sz="1100" b="0" dirty="0">
                <a:solidFill>
                  <a:srgbClr val="212D54"/>
                </a:solidFill>
                <a:latin typeface="Quicksand Medium" pitchFamily="2" charset="0"/>
              </a:rPr>
              <a:t>East.</a:t>
            </a:r>
            <a:r>
              <a:rPr sz="1100" b="0" spc="370" dirty="0">
                <a:solidFill>
                  <a:srgbClr val="212D54"/>
                </a:solidFill>
                <a:latin typeface="Quicksand Medium" pitchFamily="2" charset="0"/>
              </a:rPr>
              <a:t> </a:t>
            </a:r>
            <a:r>
              <a:rPr sz="1100" b="0" dirty="0">
                <a:solidFill>
                  <a:srgbClr val="212D54"/>
                </a:solidFill>
                <a:latin typeface="Quicksand Medium" pitchFamily="2" charset="0"/>
              </a:rPr>
              <a:t>However,</a:t>
            </a:r>
            <a:r>
              <a:rPr sz="1100" b="0" spc="45" dirty="0">
                <a:solidFill>
                  <a:srgbClr val="212D54"/>
                </a:solidFill>
                <a:latin typeface="Quicksand Medium" pitchFamily="2" charset="0"/>
              </a:rPr>
              <a:t> </a:t>
            </a:r>
            <a:r>
              <a:rPr sz="1100" b="0" dirty="0">
                <a:solidFill>
                  <a:srgbClr val="212D54"/>
                </a:solidFill>
                <a:latin typeface="Quicksand Medium" pitchFamily="2" charset="0"/>
              </a:rPr>
              <a:t>despite</a:t>
            </a:r>
            <a:r>
              <a:rPr sz="1100" b="0" spc="45" dirty="0">
                <a:solidFill>
                  <a:srgbClr val="212D54"/>
                </a:solidFill>
                <a:latin typeface="Quicksand Medium" pitchFamily="2" charset="0"/>
              </a:rPr>
              <a:t> </a:t>
            </a:r>
            <a:r>
              <a:rPr sz="1100" b="0" dirty="0">
                <a:solidFill>
                  <a:srgbClr val="212D54"/>
                </a:solidFill>
                <a:latin typeface="Quicksand Medium" pitchFamily="2" charset="0"/>
              </a:rPr>
              <a:t>the</a:t>
            </a:r>
            <a:r>
              <a:rPr sz="1100" b="0" spc="50" dirty="0">
                <a:solidFill>
                  <a:srgbClr val="212D54"/>
                </a:solidFill>
                <a:latin typeface="Quicksand Medium" pitchFamily="2" charset="0"/>
              </a:rPr>
              <a:t> </a:t>
            </a:r>
            <a:r>
              <a:rPr sz="1100" b="0" dirty="0">
                <a:solidFill>
                  <a:srgbClr val="212D54"/>
                </a:solidFill>
                <a:latin typeface="Quicksand Medium" pitchFamily="2" charset="0"/>
              </a:rPr>
              <a:t>size,</a:t>
            </a:r>
            <a:r>
              <a:rPr sz="1100" b="0" spc="45" dirty="0">
                <a:solidFill>
                  <a:srgbClr val="212D54"/>
                </a:solidFill>
                <a:latin typeface="Quicksand Medium" pitchFamily="2" charset="0"/>
              </a:rPr>
              <a:t> </a:t>
            </a:r>
            <a:r>
              <a:rPr sz="1100" b="0" spc="-25" dirty="0">
                <a:solidFill>
                  <a:srgbClr val="212D54"/>
                </a:solidFill>
                <a:latin typeface="Quicksand Medium" pitchFamily="2" charset="0"/>
              </a:rPr>
              <a:t>the </a:t>
            </a:r>
            <a:r>
              <a:rPr sz="1100" b="0" dirty="0">
                <a:solidFill>
                  <a:srgbClr val="212D54"/>
                </a:solidFill>
                <a:latin typeface="Quicksand Medium" pitchFamily="2" charset="0"/>
              </a:rPr>
              <a:t>school</a:t>
            </a:r>
            <a:r>
              <a:rPr sz="1100" b="0" spc="114" dirty="0">
                <a:solidFill>
                  <a:srgbClr val="212D54"/>
                </a:solidFill>
                <a:latin typeface="Quicksand Medium" pitchFamily="2" charset="0"/>
              </a:rPr>
              <a:t> </a:t>
            </a:r>
            <a:r>
              <a:rPr sz="1100" b="0" dirty="0">
                <a:solidFill>
                  <a:srgbClr val="212D54"/>
                </a:solidFill>
                <a:latin typeface="Quicksand Medium" pitchFamily="2" charset="0"/>
              </a:rPr>
              <a:t>prides</a:t>
            </a:r>
            <a:r>
              <a:rPr sz="1100" b="0" spc="120" dirty="0">
                <a:solidFill>
                  <a:srgbClr val="212D54"/>
                </a:solidFill>
                <a:latin typeface="Quicksand Medium" pitchFamily="2" charset="0"/>
              </a:rPr>
              <a:t> </a:t>
            </a:r>
            <a:r>
              <a:rPr sz="1100" b="0" dirty="0">
                <a:solidFill>
                  <a:srgbClr val="212D54"/>
                </a:solidFill>
                <a:latin typeface="Quicksand Medium" pitchFamily="2" charset="0"/>
              </a:rPr>
              <a:t>itself</a:t>
            </a:r>
            <a:r>
              <a:rPr sz="1100" b="0" spc="120" dirty="0">
                <a:solidFill>
                  <a:srgbClr val="212D54"/>
                </a:solidFill>
                <a:latin typeface="Quicksand Medium" pitchFamily="2" charset="0"/>
              </a:rPr>
              <a:t> </a:t>
            </a:r>
            <a:r>
              <a:rPr sz="1100" b="0" dirty="0">
                <a:solidFill>
                  <a:srgbClr val="212D54"/>
                </a:solidFill>
                <a:latin typeface="Quicksand Medium" pitchFamily="2" charset="0"/>
              </a:rPr>
              <a:t>on</a:t>
            </a:r>
            <a:r>
              <a:rPr sz="1100" b="0" spc="114" dirty="0">
                <a:solidFill>
                  <a:srgbClr val="212D54"/>
                </a:solidFill>
                <a:latin typeface="Quicksand Medium" pitchFamily="2" charset="0"/>
              </a:rPr>
              <a:t> </a:t>
            </a:r>
            <a:r>
              <a:rPr sz="1100" b="0" dirty="0">
                <a:solidFill>
                  <a:srgbClr val="212D54"/>
                </a:solidFill>
                <a:latin typeface="Quicksand Medium" pitchFamily="2" charset="0"/>
              </a:rPr>
              <a:t>retaining</a:t>
            </a:r>
            <a:r>
              <a:rPr sz="1100" b="0" spc="120" dirty="0">
                <a:solidFill>
                  <a:srgbClr val="212D54"/>
                </a:solidFill>
                <a:latin typeface="Quicksand Medium" pitchFamily="2" charset="0"/>
              </a:rPr>
              <a:t> </a:t>
            </a:r>
            <a:r>
              <a:rPr sz="1100" b="0" spc="75" dirty="0">
                <a:solidFill>
                  <a:srgbClr val="212D54"/>
                </a:solidFill>
                <a:latin typeface="Quicksand Medium" pitchFamily="2" charset="0"/>
              </a:rPr>
              <a:t>a</a:t>
            </a:r>
            <a:r>
              <a:rPr sz="1100" b="0" spc="120" dirty="0">
                <a:solidFill>
                  <a:srgbClr val="212D54"/>
                </a:solidFill>
                <a:latin typeface="Quicksand Medium" pitchFamily="2" charset="0"/>
              </a:rPr>
              <a:t> </a:t>
            </a:r>
            <a:r>
              <a:rPr sz="1100" b="0" dirty="0">
                <a:solidFill>
                  <a:srgbClr val="212D54"/>
                </a:solidFill>
                <a:latin typeface="Quicksand Medium" pitchFamily="2" charset="0"/>
              </a:rPr>
              <a:t>family</a:t>
            </a:r>
            <a:r>
              <a:rPr sz="1100" b="0" spc="120" dirty="0">
                <a:solidFill>
                  <a:srgbClr val="212D54"/>
                </a:solidFill>
                <a:latin typeface="Quicksand Medium" pitchFamily="2" charset="0"/>
              </a:rPr>
              <a:t> </a:t>
            </a:r>
            <a:r>
              <a:rPr sz="1100" b="0" dirty="0">
                <a:solidFill>
                  <a:srgbClr val="212D54"/>
                </a:solidFill>
                <a:latin typeface="Quicksand Medium" pitchFamily="2" charset="0"/>
              </a:rPr>
              <a:t>atmosphere,</a:t>
            </a:r>
            <a:r>
              <a:rPr sz="1100" b="0" spc="114" dirty="0">
                <a:solidFill>
                  <a:srgbClr val="212D54"/>
                </a:solidFill>
                <a:latin typeface="Quicksand Medium" pitchFamily="2" charset="0"/>
              </a:rPr>
              <a:t> </a:t>
            </a:r>
            <a:r>
              <a:rPr sz="1100" b="0" spc="-20" dirty="0">
                <a:solidFill>
                  <a:srgbClr val="212D54"/>
                </a:solidFill>
                <a:latin typeface="Quicksand Medium" pitchFamily="2" charset="0"/>
              </a:rPr>
              <a:t>where </a:t>
            </a:r>
            <a:r>
              <a:rPr sz="1100" b="0" dirty="0">
                <a:solidFill>
                  <a:srgbClr val="212D54"/>
                </a:solidFill>
                <a:latin typeface="Quicksand Medium" pitchFamily="2" charset="0"/>
              </a:rPr>
              <a:t>students</a:t>
            </a:r>
            <a:r>
              <a:rPr sz="1100" b="0" spc="135" dirty="0">
                <a:solidFill>
                  <a:srgbClr val="212D54"/>
                </a:solidFill>
                <a:latin typeface="Quicksand Medium" pitchFamily="2" charset="0"/>
              </a:rPr>
              <a:t> </a:t>
            </a:r>
            <a:r>
              <a:rPr sz="1100" b="0" dirty="0">
                <a:solidFill>
                  <a:srgbClr val="212D54"/>
                </a:solidFill>
                <a:latin typeface="Quicksand Medium" pitchFamily="2" charset="0"/>
              </a:rPr>
              <a:t>feel</a:t>
            </a:r>
            <a:r>
              <a:rPr sz="1100" b="0" spc="140" dirty="0">
                <a:solidFill>
                  <a:srgbClr val="212D54"/>
                </a:solidFill>
                <a:latin typeface="Quicksand Medium" pitchFamily="2" charset="0"/>
              </a:rPr>
              <a:t> </a:t>
            </a:r>
            <a:r>
              <a:rPr sz="1100" b="0" dirty="0">
                <a:solidFill>
                  <a:srgbClr val="212D54"/>
                </a:solidFill>
                <a:latin typeface="Quicksand Medium" pitchFamily="2" charset="0"/>
              </a:rPr>
              <a:t>not</a:t>
            </a:r>
            <a:r>
              <a:rPr sz="1100" b="0" spc="135" dirty="0">
                <a:solidFill>
                  <a:srgbClr val="212D54"/>
                </a:solidFill>
                <a:latin typeface="Quicksand Medium" pitchFamily="2" charset="0"/>
              </a:rPr>
              <a:t> </a:t>
            </a:r>
            <a:r>
              <a:rPr sz="1100" b="0" dirty="0">
                <a:solidFill>
                  <a:srgbClr val="212D54"/>
                </a:solidFill>
                <a:latin typeface="Quicksand Medium" pitchFamily="2" charset="0"/>
              </a:rPr>
              <a:t>only</a:t>
            </a:r>
            <a:r>
              <a:rPr sz="1100" b="0" spc="140" dirty="0">
                <a:solidFill>
                  <a:srgbClr val="212D54"/>
                </a:solidFill>
                <a:latin typeface="Quicksand Medium" pitchFamily="2" charset="0"/>
              </a:rPr>
              <a:t> </a:t>
            </a:r>
            <a:r>
              <a:rPr sz="1100" b="0" dirty="0">
                <a:solidFill>
                  <a:srgbClr val="212D54"/>
                </a:solidFill>
                <a:latin typeface="Quicksand Medium" pitchFamily="2" charset="0"/>
              </a:rPr>
              <a:t>challenged</a:t>
            </a:r>
            <a:r>
              <a:rPr sz="1100" b="0" spc="135" dirty="0">
                <a:solidFill>
                  <a:srgbClr val="212D54"/>
                </a:solidFill>
                <a:latin typeface="Quicksand Medium" pitchFamily="2" charset="0"/>
              </a:rPr>
              <a:t> </a:t>
            </a:r>
            <a:r>
              <a:rPr sz="1100" b="0" dirty="0">
                <a:solidFill>
                  <a:srgbClr val="212D54"/>
                </a:solidFill>
                <a:latin typeface="Quicksand Medium" pitchFamily="2" charset="0"/>
              </a:rPr>
              <a:t>through</a:t>
            </a:r>
            <a:r>
              <a:rPr sz="1100" b="0" spc="140" dirty="0">
                <a:solidFill>
                  <a:srgbClr val="212D54"/>
                </a:solidFill>
                <a:latin typeface="Quicksand Medium" pitchFamily="2" charset="0"/>
              </a:rPr>
              <a:t> </a:t>
            </a:r>
            <a:r>
              <a:rPr sz="1100" b="0" dirty="0">
                <a:solidFill>
                  <a:srgbClr val="212D54"/>
                </a:solidFill>
                <a:latin typeface="Quicksand Medium" pitchFamily="2" charset="0"/>
              </a:rPr>
              <a:t>quality</a:t>
            </a:r>
            <a:r>
              <a:rPr sz="1100" b="0" spc="135" dirty="0">
                <a:solidFill>
                  <a:srgbClr val="212D54"/>
                </a:solidFill>
                <a:latin typeface="Quicksand Medium" pitchFamily="2" charset="0"/>
              </a:rPr>
              <a:t> </a:t>
            </a:r>
            <a:r>
              <a:rPr sz="1100" b="0" spc="-10" dirty="0">
                <a:solidFill>
                  <a:srgbClr val="212D54"/>
                </a:solidFill>
                <a:latin typeface="Quicksand Medium" pitchFamily="2" charset="0"/>
              </a:rPr>
              <a:t>first </a:t>
            </a:r>
            <a:r>
              <a:rPr sz="1100" b="0" dirty="0">
                <a:solidFill>
                  <a:srgbClr val="212D54"/>
                </a:solidFill>
                <a:latin typeface="Quicksand Medium" pitchFamily="2" charset="0"/>
              </a:rPr>
              <a:t>teaching</a:t>
            </a:r>
            <a:r>
              <a:rPr sz="1100" b="0" spc="145" dirty="0">
                <a:solidFill>
                  <a:srgbClr val="212D54"/>
                </a:solidFill>
                <a:latin typeface="Quicksand Medium" pitchFamily="2" charset="0"/>
              </a:rPr>
              <a:t> </a:t>
            </a:r>
            <a:r>
              <a:rPr sz="1100" b="0" dirty="0">
                <a:solidFill>
                  <a:srgbClr val="212D54"/>
                </a:solidFill>
                <a:latin typeface="Quicksand Medium" pitchFamily="2" charset="0"/>
              </a:rPr>
              <a:t>and</a:t>
            </a:r>
            <a:r>
              <a:rPr sz="1100" b="0" spc="145" dirty="0">
                <a:solidFill>
                  <a:srgbClr val="212D54"/>
                </a:solidFill>
                <a:latin typeface="Quicksand Medium" pitchFamily="2" charset="0"/>
              </a:rPr>
              <a:t> </a:t>
            </a:r>
            <a:r>
              <a:rPr sz="1100" b="0" dirty="0">
                <a:solidFill>
                  <a:srgbClr val="212D54"/>
                </a:solidFill>
                <a:latin typeface="Quicksand Medium" pitchFamily="2" charset="0"/>
              </a:rPr>
              <a:t>learning</a:t>
            </a:r>
            <a:r>
              <a:rPr sz="1100" b="0" spc="145" dirty="0">
                <a:solidFill>
                  <a:srgbClr val="212D54"/>
                </a:solidFill>
                <a:latin typeface="Quicksand Medium" pitchFamily="2" charset="0"/>
              </a:rPr>
              <a:t> </a:t>
            </a:r>
            <a:r>
              <a:rPr sz="1100" b="0" dirty="0">
                <a:solidFill>
                  <a:srgbClr val="212D54"/>
                </a:solidFill>
                <a:latin typeface="Quicksand Medium" pitchFamily="2" charset="0"/>
              </a:rPr>
              <a:t>but</a:t>
            </a:r>
            <a:r>
              <a:rPr sz="1100" b="0" spc="145" dirty="0">
                <a:solidFill>
                  <a:srgbClr val="212D54"/>
                </a:solidFill>
                <a:latin typeface="Quicksand Medium" pitchFamily="2" charset="0"/>
              </a:rPr>
              <a:t> </a:t>
            </a:r>
            <a:r>
              <a:rPr sz="1100" b="0" dirty="0">
                <a:solidFill>
                  <a:srgbClr val="212D54"/>
                </a:solidFill>
                <a:latin typeface="Quicksand Medium" pitchFamily="2" charset="0"/>
              </a:rPr>
              <a:t>supported</a:t>
            </a:r>
            <a:r>
              <a:rPr sz="1100" b="0" spc="150" dirty="0">
                <a:solidFill>
                  <a:srgbClr val="212D54"/>
                </a:solidFill>
                <a:latin typeface="Quicksand Medium" pitchFamily="2" charset="0"/>
              </a:rPr>
              <a:t> </a:t>
            </a:r>
            <a:r>
              <a:rPr sz="1100" b="0" dirty="0">
                <a:solidFill>
                  <a:srgbClr val="212D54"/>
                </a:solidFill>
                <a:latin typeface="Quicksand Medium" pitchFamily="2" charset="0"/>
              </a:rPr>
              <a:t>and</a:t>
            </a:r>
            <a:r>
              <a:rPr sz="1100" b="0" spc="145" dirty="0">
                <a:solidFill>
                  <a:srgbClr val="212D54"/>
                </a:solidFill>
                <a:latin typeface="Quicksand Medium" pitchFamily="2" charset="0"/>
              </a:rPr>
              <a:t> </a:t>
            </a:r>
            <a:r>
              <a:rPr sz="1100" b="0" dirty="0">
                <a:solidFill>
                  <a:srgbClr val="212D54"/>
                </a:solidFill>
                <a:latin typeface="Quicksand Medium" pitchFamily="2" charset="0"/>
              </a:rPr>
              <a:t>motivated</a:t>
            </a:r>
            <a:r>
              <a:rPr sz="1100" b="0" spc="145" dirty="0">
                <a:solidFill>
                  <a:srgbClr val="212D54"/>
                </a:solidFill>
                <a:latin typeface="Quicksand Medium" pitchFamily="2" charset="0"/>
              </a:rPr>
              <a:t> </a:t>
            </a:r>
            <a:r>
              <a:rPr sz="1100" b="0" spc="55" dirty="0">
                <a:solidFill>
                  <a:srgbClr val="212D54"/>
                </a:solidFill>
                <a:latin typeface="Quicksand Medium" pitchFamily="2" charset="0"/>
              </a:rPr>
              <a:t>by</a:t>
            </a:r>
            <a:r>
              <a:rPr sz="1100" b="0" spc="145" dirty="0">
                <a:solidFill>
                  <a:srgbClr val="212D54"/>
                </a:solidFill>
                <a:latin typeface="Quicksand Medium" pitchFamily="2" charset="0"/>
              </a:rPr>
              <a:t> </a:t>
            </a:r>
            <a:r>
              <a:rPr sz="1100" b="0" spc="-25" dirty="0">
                <a:solidFill>
                  <a:srgbClr val="212D54"/>
                </a:solidFill>
                <a:latin typeface="Quicksand Medium" pitchFamily="2" charset="0"/>
              </a:rPr>
              <a:t>the </a:t>
            </a:r>
            <a:r>
              <a:rPr sz="1100" b="0" dirty="0">
                <a:solidFill>
                  <a:srgbClr val="212D54"/>
                </a:solidFill>
                <a:latin typeface="Quicksand Medium" pitchFamily="2" charset="0"/>
              </a:rPr>
              <a:t>strong</a:t>
            </a:r>
            <a:r>
              <a:rPr sz="1100" b="0" spc="200" dirty="0">
                <a:solidFill>
                  <a:srgbClr val="212D54"/>
                </a:solidFill>
                <a:latin typeface="Quicksand Medium" pitchFamily="2" charset="0"/>
              </a:rPr>
              <a:t> </a:t>
            </a:r>
            <a:r>
              <a:rPr sz="1100" b="0" dirty="0">
                <a:solidFill>
                  <a:srgbClr val="212D54"/>
                </a:solidFill>
                <a:latin typeface="Quicksand Medium" pitchFamily="2" charset="0"/>
              </a:rPr>
              <a:t>pastoral</a:t>
            </a:r>
            <a:r>
              <a:rPr sz="1100" b="0" spc="200" dirty="0">
                <a:solidFill>
                  <a:srgbClr val="212D54"/>
                </a:solidFill>
                <a:latin typeface="Quicksand Medium" pitchFamily="2" charset="0"/>
              </a:rPr>
              <a:t> </a:t>
            </a:r>
            <a:r>
              <a:rPr sz="1100" b="0" spc="-20" dirty="0">
                <a:solidFill>
                  <a:srgbClr val="212D54"/>
                </a:solidFill>
                <a:latin typeface="Quicksand Medium" pitchFamily="2" charset="0"/>
              </a:rPr>
              <a:t>team.</a:t>
            </a:r>
          </a:p>
          <a:p>
            <a:endParaRPr sz="1100" dirty="0">
              <a:latin typeface="Quicksand Medium" pitchFamily="2" charset="0"/>
            </a:endParaRPr>
          </a:p>
          <a:p>
            <a:pPr marL="12700" marR="81280"/>
            <a:r>
              <a:rPr sz="1100" b="0" dirty="0">
                <a:solidFill>
                  <a:srgbClr val="212D54"/>
                </a:solidFill>
                <a:latin typeface="Quicksand Medium" pitchFamily="2" charset="0"/>
              </a:rPr>
              <a:t>Our</a:t>
            </a:r>
            <a:r>
              <a:rPr sz="1100" b="0" spc="110" dirty="0">
                <a:solidFill>
                  <a:srgbClr val="212D54"/>
                </a:solidFill>
                <a:latin typeface="Quicksand Medium" pitchFamily="2" charset="0"/>
              </a:rPr>
              <a:t> </a:t>
            </a:r>
            <a:r>
              <a:rPr sz="1100" b="0" dirty="0">
                <a:solidFill>
                  <a:srgbClr val="212D54"/>
                </a:solidFill>
                <a:latin typeface="Quicksand Medium" pitchFamily="2" charset="0"/>
              </a:rPr>
              <a:t>Kenton</a:t>
            </a:r>
            <a:r>
              <a:rPr sz="1100" b="0" spc="114" dirty="0">
                <a:solidFill>
                  <a:srgbClr val="212D54"/>
                </a:solidFill>
                <a:latin typeface="Quicksand Medium" pitchFamily="2" charset="0"/>
              </a:rPr>
              <a:t> </a:t>
            </a:r>
            <a:r>
              <a:rPr sz="1100" b="0" dirty="0">
                <a:solidFill>
                  <a:srgbClr val="212D54"/>
                </a:solidFill>
                <a:latin typeface="Quicksand Medium" pitchFamily="2" charset="0"/>
              </a:rPr>
              <a:t>team</a:t>
            </a:r>
            <a:r>
              <a:rPr sz="1100" b="0" spc="114" dirty="0">
                <a:solidFill>
                  <a:srgbClr val="212D54"/>
                </a:solidFill>
                <a:latin typeface="Quicksand Medium" pitchFamily="2" charset="0"/>
              </a:rPr>
              <a:t> </a:t>
            </a:r>
            <a:r>
              <a:rPr sz="1100" b="0" dirty="0">
                <a:solidFill>
                  <a:srgbClr val="212D54"/>
                </a:solidFill>
                <a:latin typeface="Quicksand Medium" pitchFamily="2" charset="0"/>
              </a:rPr>
              <a:t>are</a:t>
            </a:r>
            <a:r>
              <a:rPr sz="1100" b="0" spc="114" dirty="0">
                <a:solidFill>
                  <a:srgbClr val="212D54"/>
                </a:solidFill>
                <a:latin typeface="Quicksand Medium" pitchFamily="2" charset="0"/>
              </a:rPr>
              <a:t> </a:t>
            </a:r>
            <a:r>
              <a:rPr sz="1100" b="0" dirty="0">
                <a:solidFill>
                  <a:srgbClr val="212D54"/>
                </a:solidFill>
                <a:latin typeface="Quicksand Medium" pitchFamily="2" charset="0"/>
              </a:rPr>
              <a:t>passionate</a:t>
            </a:r>
            <a:r>
              <a:rPr sz="1100" b="0" spc="110" dirty="0">
                <a:solidFill>
                  <a:srgbClr val="212D54"/>
                </a:solidFill>
                <a:latin typeface="Quicksand Medium" pitchFamily="2" charset="0"/>
              </a:rPr>
              <a:t> </a:t>
            </a:r>
            <a:r>
              <a:rPr sz="1100" b="0" dirty="0">
                <a:solidFill>
                  <a:srgbClr val="212D54"/>
                </a:solidFill>
                <a:latin typeface="Quicksand Medium" pitchFamily="2" charset="0"/>
              </a:rPr>
              <a:t>about</a:t>
            </a:r>
            <a:r>
              <a:rPr sz="1100" b="0" spc="114" dirty="0">
                <a:solidFill>
                  <a:srgbClr val="212D54"/>
                </a:solidFill>
                <a:latin typeface="Quicksand Medium" pitchFamily="2" charset="0"/>
              </a:rPr>
              <a:t> </a:t>
            </a:r>
            <a:r>
              <a:rPr sz="1100" b="0" dirty="0">
                <a:solidFill>
                  <a:srgbClr val="212D54"/>
                </a:solidFill>
                <a:latin typeface="Quicksand Medium" pitchFamily="2" charset="0"/>
              </a:rPr>
              <a:t>providing</a:t>
            </a:r>
            <a:r>
              <a:rPr sz="1100" b="0" spc="114" dirty="0">
                <a:solidFill>
                  <a:srgbClr val="212D54"/>
                </a:solidFill>
                <a:latin typeface="Quicksand Medium" pitchFamily="2" charset="0"/>
              </a:rPr>
              <a:t> </a:t>
            </a:r>
            <a:r>
              <a:rPr sz="1100" b="0" dirty="0">
                <a:solidFill>
                  <a:srgbClr val="212D54"/>
                </a:solidFill>
                <a:latin typeface="Quicksand Medium" pitchFamily="2" charset="0"/>
              </a:rPr>
              <a:t>the</a:t>
            </a:r>
            <a:r>
              <a:rPr sz="1100" b="0" spc="114" dirty="0">
                <a:solidFill>
                  <a:srgbClr val="212D54"/>
                </a:solidFill>
                <a:latin typeface="Quicksand Medium" pitchFamily="2" charset="0"/>
              </a:rPr>
              <a:t> </a:t>
            </a:r>
            <a:r>
              <a:rPr sz="1100" b="0" spc="-20" dirty="0">
                <a:solidFill>
                  <a:srgbClr val="212D54"/>
                </a:solidFill>
                <a:latin typeface="Quicksand Medium" pitchFamily="2" charset="0"/>
              </a:rPr>
              <a:t>very</a:t>
            </a:r>
            <a:r>
              <a:rPr sz="1100" b="0" spc="500" dirty="0">
                <a:solidFill>
                  <a:srgbClr val="212D54"/>
                </a:solidFill>
                <a:latin typeface="Quicksand Medium" pitchFamily="2" charset="0"/>
              </a:rPr>
              <a:t> </a:t>
            </a:r>
            <a:r>
              <a:rPr sz="1100" b="0" dirty="0">
                <a:solidFill>
                  <a:srgbClr val="212D54"/>
                </a:solidFill>
                <a:latin typeface="Quicksand Medium" pitchFamily="2" charset="0"/>
              </a:rPr>
              <a:t>best</a:t>
            </a:r>
            <a:r>
              <a:rPr sz="1100" b="0" spc="80" dirty="0">
                <a:solidFill>
                  <a:srgbClr val="212D54"/>
                </a:solidFill>
                <a:latin typeface="Quicksand Medium" pitchFamily="2" charset="0"/>
              </a:rPr>
              <a:t> </a:t>
            </a:r>
            <a:r>
              <a:rPr sz="1100" b="0" dirty="0">
                <a:solidFill>
                  <a:srgbClr val="212D54"/>
                </a:solidFill>
                <a:latin typeface="Quicksand Medium" pitchFamily="2" charset="0"/>
              </a:rPr>
              <a:t>education</a:t>
            </a:r>
            <a:r>
              <a:rPr sz="1100" b="0" spc="80" dirty="0">
                <a:solidFill>
                  <a:srgbClr val="212D54"/>
                </a:solidFill>
                <a:latin typeface="Quicksand Medium" pitchFamily="2" charset="0"/>
              </a:rPr>
              <a:t> </a:t>
            </a:r>
            <a:r>
              <a:rPr sz="1100" b="0" dirty="0">
                <a:solidFill>
                  <a:srgbClr val="212D54"/>
                </a:solidFill>
                <a:latin typeface="Quicksand Medium" pitchFamily="2" charset="0"/>
              </a:rPr>
              <a:t>possible</a:t>
            </a:r>
            <a:r>
              <a:rPr sz="1100" b="0" spc="80" dirty="0">
                <a:solidFill>
                  <a:srgbClr val="212D54"/>
                </a:solidFill>
                <a:latin typeface="Quicksand Medium" pitchFamily="2" charset="0"/>
              </a:rPr>
              <a:t> </a:t>
            </a:r>
            <a:r>
              <a:rPr sz="1100" b="0" dirty="0">
                <a:solidFill>
                  <a:srgbClr val="212D54"/>
                </a:solidFill>
                <a:latin typeface="Quicksand Medium" pitchFamily="2" charset="0"/>
              </a:rPr>
              <a:t>for</a:t>
            </a:r>
            <a:r>
              <a:rPr sz="1100" b="0" spc="85" dirty="0">
                <a:solidFill>
                  <a:srgbClr val="212D54"/>
                </a:solidFill>
                <a:latin typeface="Quicksand Medium" pitchFamily="2" charset="0"/>
              </a:rPr>
              <a:t> </a:t>
            </a:r>
            <a:r>
              <a:rPr sz="1100" b="0" dirty="0">
                <a:solidFill>
                  <a:srgbClr val="212D54"/>
                </a:solidFill>
                <a:latin typeface="Quicksand Medium" pitchFamily="2" charset="0"/>
              </a:rPr>
              <a:t>young</a:t>
            </a:r>
            <a:r>
              <a:rPr sz="1100" b="0" spc="80" dirty="0">
                <a:solidFill>
                  <a:srgbClr val="212D54"/>
                </a:solidFill>
                <a:latin typeface="Quicksand Medium" pitchFamily="2" charset="0"/>
              </a:rPr>
              <a:t> </a:t>
            </a:r>
            <a:r>
              <a:rPr sz="1100" b="0" dirty="0">
                <a:solidFill>
                  <a:srgbClr val="212D54"/>
                </a:solidFill>
                <a:latin typeface="Quicksand Medium" pitchFamily="2" charset="0"/>
              </a:rPr>
              <a:t>people</a:t>
            </a:r>
            <a:r>
              <a:rPr sz="1100" b="0" spc="80" dirty="0">
                <a:solidFill>
                  <a:srgbClr val="212D54"/>
                </a:solidFill>
                <a:latin typeface="Quicksand Medium" pitchFamily="2" charset="0"/>
              </a:rPr>
              <a:t> </a:t>
            </a:r>
            <a:r>
              <a:rPr sz="1100" b="0" dirty="0">
                <a:solidFill>
                  <a:srgbClr val="212D54"/>
                </a:solidFill>
                <a:latin typeface="Quicksand Medium" pitchFamily="2" charset="0"/>
              </a:rPr>
              <a:t>in</a:t>
            </a:r>
            <a:r>
              <a:rPr sz="1100" b="0" spc="85" dirty="0">
                <a:solidFill>
                  <a:srgbClr val="212D54"/>
                </a:solidFill>
                <a:latin typeface="Quicksand Medium" pitchFamily="2" charset="0"/>
              </a:rPr>
              <a:t> </a:t>
            </a:r>
            <a:r>
              <a:rPr sz="1100" b="0" dirty="0">
                <a:solidFill>
                  <a:srgbClr val="212D54"/>
                </a:solidFill>
                <a:latin typeface="Quicksand Medium" pitchFamily="2" charset="0"/>
              </a:rPr>
              <a:t>our</a:t>
            </a:r>
            <a:r>
              <a:rPr sz="1100" b="0" spc="80" dirty="0">
                <a:solidFill>
                  <a:srgbClr val="212D54"/>
                </a:solidFill>
                <a:latin typeface="Quicksand Medium" pitchFamily="2" charset="0"/>
              </a:rPr>
              <a:t> </a:t>
            </a:r>
            <a:r>
              <a:rPr sz="1100" b="0" dirty="0">
                <a:solidFill>
                  <a:srgbClr val="212D54"/>
                </a:solidFill>
                <a:latin typeface="Quicksand Medium" pitchFamily="2" charset="0"/>
              </a:rPr>
              <a:t>city,</a:t>
            </a:r>
            <a:r>
              <a:rPr sz="1100" b="0" spc="80" dirty="0">
                <a:solidFill>
                  <a:srgbClr val="212D54"/>
                </a:solidFill>
                <a:latin typeface="Quicksand Medium" pitchFamily="2" charset="0"/>
              </a:rPr>
              <a:t> </a:t>
            </a:r>
            <a:r>
              <a:rPr sz="1100" b="0" spc="-25" dirty="0">
                <a:solidFill>
                  <a:srgbClr val="212D54"/>
                </a:solidFill>
                <a:latin typeface="Quicksand Medium" pitchFamily="2" charset="0"/>
              </a:rPr>
              <a:t>our </a:t>
            </a:r>
            <a:r>
              <a:rPr sz="1100" b="0" dirty="0">
                <a:solidFill>
                  <a:srgbClr val="212D54"/>
                </a:solidFill>
                <a:latin typeface="Quicksand Medium" pitchFamily="2" charset="0"/>
              </a:rPr>
              <a:t>region</a:t>
            </a:r>
            <a:r>
              <a:rPr sz="1100" b="0" spc="125" dirty="0">
                <a:solidFill>
                  <a:srgbClr val="212D54"/>
                </a:solidFill>
                <a:latin typeface="Quicksand Medium" pitchFamily="2" charset="0"/>
              </a:rPr>
              <a:t> </a:t>
            </a:r>
            <a:r>
              <a:rPr sz="1100" b="0" dirty="0">
                <a:solidFill>
                  <a:srgbClr val="212D54"/>
                </a:solidFill>
                <a:latin typeface="Quicksand Medium" pitchFamily="2" charset="0"/>
              </a:rPr>
              <a:t>and</a:t>
            </a:r>
            <a:r>
              <a:rPr sz="1100" b="0" spc="125" dirty="0">
                <a:solidFill>
                  <a:srgbClr val="212D54"/>
                </a:solidFill>
                <a:latin typeface="Quicksand Medium" pitchFamily="2" charset="0"/>
              </a:rPr>
              <a:t> </a:t>
            </a:r>
            <a:r>
              <a:rPr sz="1100" b="0" dirty="0">
                <a:solidFill>
                  <a:srgbClr val="212D54"/>
                </a:solidFill>
                <a:latin typeface="Quicksand Medium" pitchFamily="2" charset="0"/>
              </a:rPr>
              <a:t>nationally</a:t>
            </a:r>
            <a:r>
              <a:rPr sz="1100" b="0" spc="125" dirty="0">
                <a:solidFill>
                  <a:srgbClr val="212D54"/>
                </a:solidFill>
                <a:latin typeface="Quicksand Medium" pitchFamily="2" charset="0"/>
              </a:rPr>
              <a:t> </a:t>
            </a:r>
            <a:r>
              <a:rPr sz="1100" b="0" dirty="0">
                <a:solidFill>
                  <a:srgbClr val="212D54"/>
                </a:solidFill>
                <a:latin typeface="Quicksand Medium" pitchFamily="2" charset="0"/>
              </a:rPr>
              <a:t>and</a:t>
            </a:r>
            <a:r>
              <a:rPr sz="1100" b="0" spc="125" dirty="0">
                <a:solidFill>
                  <a:srgbClr val="212D54"/>
                </a:solidFill>
                <a:latin typeface="Quicksand Medium" pitchFamily="2" charset="0"/>
              </a:rPr>
              <a:t> </a:t>
            </a:r>
            <a:r>
              <a:rPr sz="1100" b="0" dirty="0">
                <a:solidFill>
                  <a:srgbClr val="212D54"/>
                </a:solidFill>
                <a:latin typeface="Quicksand Medium" pitchFamily="2" charset="0"/>
              </a:rPr>
              <a:t>our</a:t>
            </a:r>
            <a:r>
              <a:rPr sz="1100" b="0" spc="125" dirty="0">
                <a:solidFill>
                  <a:srgbClr val="212D54"/>
                </a:solidFill>
                <a:latin typeface="Quicksand Medium" pitchFamily="2" charset="0"/>
              </a:rPr>
              <a:t> </a:t>
            </a:r>
            <a:r>
              <a:rPr sz="1100" b="0" dirty="0">
                <a:solidFill>
                  <a:srgbClr val="212D54"/>
                </a:solidFill>
                <a:latin typeface="Quicksand Medium" pitchFamily="2" charset="0"/>
              </a:rPr>
              <a:t>strong</a:t>
            </a:r>
            <a:r>
              <a:rPr sz="1100" b="0" spc="125" dirty="0">
                <a:solidFill>
                  <a:srgbClr val="212D54"/>
                </a:solidFill>
                <a:latin typeface="Quicksand Medium" pitchFamily="2" charset="0"/>
              </a:rPr>
              <a:t> </a:t>
            </a:r>
            <a:r>
              <a:rPr sz="1100" b="0" dirty="0">
                <a:solidFill>
                  <a:srgbClr val="212D54"/>
                </a:solidFill>
                <a:latin typeface="Quicksand Medium" pitchFamily="2" charset="0"/>
              </a:rPr>
              <a:t>and</a:t>
            </a:r>
            <a:r>
              <a:rPr sz="1100" b="0" spc="125" dirty="0">
                <a:solidFill>
                  <a:srgbClr val="212D54"/>
                </a:solidFill>
                <a:latin typeface="Quicksand Medium" pitchFamily="2" charset="0"/>
              </a:rPr>
              <a:t> </a:t>
            </a:r>
            <a:r>
              <a:rPr sz="1100" b="0" dirty="0">
                <a:solidFill>
                  <a:srgbClr val="212D54"/>
                </a:solidFill>
                <a:latin typeface="Quicksand Medium" pitchFamily="2" charset="0"/>
              </a:rPr>
              <a:t>committed</a:t>
            </a:r>
            <a:r>
              <a:rPr sz="1100" b="0" spc="125" dirty="0">
                <a:solidFill>
                  <a:srgbClr val="212D54"/>
                </a:solidFill>
                <a:latin typeface="Quicksand Medium" pitchFamily="2" charset="0"/>
              </a:rPr>
              <a:t> </a:t>
            </a:r>
            <a:r>
              <a:rPr sz="1100" b="0" spc="-20" dirty="0">
                <a:solidFill>
                  <a:srgbClr val="212D54"/>
                </a:solidFill>
                <a:latin typeface="Quicksand Medium" pitchFamily="2" charset="0"/>
              </a:rPr>
              <a:t>team </a:t>
            </a:r>
            <a:r>
              <a:rPr sz="1100" b="0" dirty="0">
                <a:solidFill>
                  <a:srgbClr val="212D54"/>
                </a:solidFill>
                <a:latin typeface="Quicksand Medium" pitchFamily="2" charset="0"/>
              </a:rPr>
              <a:t>share</a:t>
            </a:r>
            <a:r>
              <a:rPr sz="1100" b="0" spc="60" dirty="0">
                <a:solidFill>
                  <a:srgbClr val="212D54"/>
                </a:solidFill>
                <a:latin typeface="Quicksand Medium" pitchFamily="2" charset="0"/>
              </a:rPr>
              <a:t> </a:t>
            </a:r>
            <a:r>
              <a:rPr sz="1100" b="0" dirty="0">
                <a:solidFill>
                  <a:srgbClr val="212D54"/>
                </a:solidFill>
                <a:latin typeface="Quicksand Medium" pitchFamily="2" charset="0"/>
              </a:rPr>
              <a:t>our</a:t>
            </a:r>
            <a:r>
              <a:rPr sz="1100" b="0" spc="65" dirty="0">
                <a:solidFill>
                  <a:srgbClr val="212D54"/>
                </a:solidFill>
                <a:latin typeface="Quicksand Medium" pitchFamily="2" charset="0"/>
              </a:rPr>
              <a:t> </a:t>
            </a:r>
            <a:r>
              <a:rPr sz="1100" b="0" dirty="0">
                <a:solidFill>
                  <a:srgbClr val="212D54"/>
                </a:solidFill>
                <a:latin typeface="Quicksand Medium" pitchFamily="2" charset="0"/>
              </a:rPr>
              <a:t>vision</a:t>
            </a:r>
            <a:r>
              <a:rPr sz="1100" b="0" spc="65" dirty="0">
                <a:solidFill>
                  <a:srgbClr val="212D54"/>
                </a:solidFill>
                <a:latin typeface="Quicksand Medium" pitchFamily="2" charset="0"/>
              </a:rPr>
              <a:t> </a:t>
            </a:r>
            <a:r>
              <a:rPr sz="1100" b="0" dirty="0">
                <a:solidFill>
                  <a:srgbClr val="212D54"/>
                </a:solidFill>
                <a:latin typeface="Quicksand Medium" pitchFamily="2" charset="0"/>
              </a:rPr>
              <a:t>of</a:t>
            </a:r>
            <a:r>
              <a:rPr sz="1100" b="0" spc="65" dirty="0">
                <a:solidFill>
                  <a:srgbClr val="212D54"/>
                </a:solidFill>
                <a:latin typeface="Quicksand Medium" pitchFamily="2" charset="0"/>
              </a:rPr>
              <a:t> </a:t>
            </a:r>
            <a:r>
              <a:rPr sz="1100" b="0" dirty="0">
                <a:solidFill>
                  <a:srgbClr val="212D54"/>
                </a:solidFill>
                <a:latin typeface="Quicksand Medium" pitchFamily="2" charset="0"/>
              </a:rPr>
              <a:t>ensuring</a:t>
            </a:r>
            <a:r>
              <a:rPr sz="1100" b="0" spc="65" dirty="0">
                <a:solidFill>
                  <a:srgbClr val="212D54"/>
                </a:solidFill>
                <a:latin typeface="Quicksand Medium" pitchFamily="2" charset="0"/>
              </a:rPr>
              <a:t> </a:t>
            </a:r>
            <a:r>
              <a:rPr sz="1100" b="0" dirty="0">
                <a:solidFill>
                  <a:srgbClr val="212D54"/>
                </a:solidFill>
                <a:latin typeface="Quicksand Medium" pitchFamily="2" charset="0"/>
              </a:rPr>
              <a:t>all</a:t>
            </a:r>
            <a:r>
              <a:rPr sz="1100" b="0" spc="65" dirty="0">
                <a:solidFill>
                  <a:srgbClr val="212D54"/>
                </a:solidFill>
                <a:latin typeface="Quicksand Medium" pitchFamily="2" charset="0"/>
              </a:rPr>
              <a:t> </a:t>
            </a:r>
            <a:r>
              <a:rPr sz="1100" b="0" dirty="0">
                <a:solidFill>
                  <a:srgbClr val="212D54"/>
                </a:solidFill>
                <a:latin typeface="Quicksand Medium" pitchFamily="2" charset="0"/>
              </a:rPr>
              <a:t>our</a:t>
            </a:r>
            <a:r>
              <a:rPr sz="1100" b="0" spc="6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65" dirty="0">
                <a:solidFill>
                  <a:srgbClr val="212D54"/>
                </a:solidFill>
                <a:latin typeface="Quicksand Medium" pitchFamily="2" charset="0"/>
              </a:rPr>
              <a:t> </a:t>
            </a:r>
            <a:r>
              <a:rPr sz="1100" b="0" dirty="0">
                <a:solidFill>
                  <a:srgbClr val="212D54"/>
                </a:solidFill>
                <a:latin typeface="Quicksand Medium" pitchFamily="2" charset="0"/>
              </a:rPr>
              <a:t>not</a:t>
            </a:r>
            <a:r>
              <a:rPr sz="1100" b="0" spc="65" dirty="0">
                <a:solidFill>
                  <a:srgbClr val="212D54"/>
                </a:solidFill>
                <a:latin typeface="Quicksand Medium" pitchFamily="2" charset="0"/>
              </a:rPr>
              <a:t> </a:t>
            </a:r>
            <a:r>
              <a:rPr sz="1100" b="0" dirty="0">
                <a:solidFill>
                  <a:srgbClr val="212D54"/>
                </a:solidFill>
                <a:latin typeface="Quicksand Medium" pitchFamily="2" charset="0"/>
              </a:rPr>
              <a:t>only</a:t>
            </a:r>
            <a:r>
              <a:rPr sz="1100" b="0" spc="60" dirty="0">
                <a:solidFill>
                  <a:srgbClr val="212D54"/>
                </a:solidFill>
                <a:latin typeface="Quicksand Medium" pitchFamily="2" charset="0"/>
              </a:rPr>
              <a:t> </a:t>
            </a:r>
            <a:r>
              <a:rPr sz="1100" b="0" spc="-10" dirty="0">
                <a:solidFill>
                  <a:srgbClr val="212D54"/>
                </a:solidFill>
                <a:latin typeface="Quicksand Medium" pitchFamily="2" charset="0"/>
              </a:rPr>
              <a:t>reach </a:t>
            </a:r>
            <a:r>
              <a:rPr sz="1100" b="0" dirty="0">
                <a:solidFill>
                  <a:srgbClr val="212D54"/>
                </a:solidFill>
                <a:latin typeface="Quicksand Medium" pitchFamily="2" charset="0"/>
              </a:rPr>
              <a:t>their</a:t>
            </a:r>
            <a:r>
              <a:rPr sz="1100" b="0" spc="75" dirty="0">
                <a:solidFill>
                  <a:srgbClr val="212D54"/>
                </a:solidFill>
                <a:latin typeface="Quicksand Medium" pitchFamily="2" charset="0"/>
              </a:rPr>
              <a:t> </a:t>
            </a:r>
            <a:r>
              <a:rPr sz="1100" b="0" dirty="0">
                <a:solidFill>
                  <a:srgbClr val="212D54"/>
                </a:solidFill>
                <a:latin typeface="Quicksand Medium" pitchFamily="2" charset="0"/>
              </a:rPr>
              <a:t>potential</a:t>
            </a:r>
            <a:r>
              <a:rPr sz="1100" b="0" spc="75" dirty="0">
                <a:solidFill>
                  <a:srgbClr val="212D54"/>
                </a:solidFill>
                <a:latin typeface="Quicksand Medium" pitchFamily="2" charset="0"/>
              </a:rPr>
              <a:t> </a:t>
            </a:r>
            <a:r>
              <a:rPr sz="1100" b="0" dirty="0">
                <a:solidFill>
                  <a:srgbClr val="212D54"/>
                </a:solidFill>
                <a:latin typeface="Quicksand Medium" pitchFamily="2" charset="0"/>
              </a:rPr>
              <a:t>but</a:t>
            </a:r>
            <a:r>
              <a:rPr sz="1100" b="0" spc="80" dirty="0">
                <a:solidFill>
                  <a:srgbClr val="212D54"/>
                </a:solidFill>
                <a:latin typeface="Quicksand Medium" pitchFamily="2" charset="0"/>
              </a:rPr>
              <a:t> </a:t>
            </a:r>
            <a:r>
              <a:rPr sz="1100" b="0" dirty="0">
                <a:solidFill>
                  <a:srgbClr val="212D54"/>
                </a:solidFill>
                <a:latin typeface="Quicksand Medium" pitchFamily="2" charset="0"/>
              </a:rPr>
              <a:t>that</a:t>
            </a:r>
            <a:r>
              <a:rPr sz="1100" b="0" spc="75" dirty="0">
                <a:solidFill>
                  <a:srgbClr val="212D54"/>
                </a:solidFill>
                <a:latin typeface="Quicksand Medium" pitchFamily="2" charset="0"/>
              </a:rPr>
              <a:t> </a:t>
            </a:r>
            <a:r>
              <a:rPr sz="1100" b="0" dirty="0">
                <a:solidFill>
                  <a:srgbClr val="212D54"/>
                </a:solidFill>
                <a:latin typeface="Quicksand Medium" pitchFamily="2" charset="0"/>
              </a:rPr>
              <a:t>they</a:t>
            </a:r>
            <a:r>
              <a:rPr sz="1100" b="0" spc="80" dirty="0">
                <a:solidFill>
                  <a:srgbClr val="212D54"/>
                </a:solidFill>
                <a:latin typeface="Quicksand Medium" pitchFamily="2" charset="0"/>
              </a:rPr>
              <a:t> </a:t>
            </a:r>
            <a:r>
              <a:rPr sz="1100" b="0" dirty="0">
                <a:solidFill>
                  <a:srgbClr val="212D54"/>
                </a:solidFill>
                <a:latin typeface="Quicksand Medium" pitchFamily="2" charset="0"/>
              </a:rPr>
              <a:t>are</a:t>
            </a:r>
            <a:r>
              <a:rPr sz="1100" b="0" spc="75" dirty="0">
                <a:solidFill>
                  <a:srgbClr val="212D54"/>
                </a:solidFill>
                <a:latin typeface="Quicksand Medium" pitchFamily="2" charset="0"/>
              </a:rPr>
              <a:t> </a:t>
            </a:r>
            <a:r>
              <a:rPr sz="1100" b="0" dirty="0">
                <a:solidFill>
                  <a:srgbClr val="212D54"/>
                </a:solidFill>
                <a:latin typeface="Quicksand Medium" pitchFamily="2" charset="0"/>
              </a:rPr>
              <a:t>confident,</a:t>
            </a:r>
            <a:r>
              <a:rPr sz="1100" b="0" spc="80" dirty="0">
                <a:solidFill>
                  <a:srgbClr val="212D54"/>
                </a:solidFill>
                <a:latin typeface="Quicksand Medium" pitchFamily="2" charset="0"/>
              </a:rPr>
              <a:t> </a:t>
            </a:r>
            <a:r>
              <a:rPr sz="1100" b="0" dirty="0">
                <a:solidFill>
                  <a:srgbClr val="212D54"/>
                </a:solidFill>
                <a:latin typeface="Quicksand Medium" pitchFamily="2" charset="0"/>
              </a:rPr>
              <a:t>happy</a:t>
            </a:r>
            <a:r>
              <a:rPr sz="1100" b="0" spc="75" dirty="0">
                <a:solidFill>
                  <a:srgbClr val="212D54"/>
                </a:solidFill>
                <a:latin typeface="Quicksand Medium" pitchFamily="2" charset="0"/>
              </a:rPr>
              <a:t> </a:t>
            </a:r>
            <a:r>
              <a:rPr sz="1100" b="0" dirty="0">
                <a:solidFill>
                  <a:srgbClr val="212D54"/>
                </a:solidFill>
                <a:latin typeface="Quicksand Medium" pitchFamily="2" charset="0"/>
              </a:rPr>
              <a:t>and</a:t>
            </a:r>
            <a:r>
              <a:rPr sz="1100" b="0" spc="80" dirty="0">
                <a:solidFill>
                  <a:srgbClr val="212D54"/>
                </a:solidFill>
                <a:latin typeface="Quicksand Medium" pitchFamily="2" charset="0"/>
              </a:rPr>
              <a:t> </a:t>
            </a:r>
            <a:r>
              <a:rPr sz="1100" b="0" spc="-10" dirty="0">
                <a:solidFill>
                  <a:srgbClr val="212D54"/>
                </a:solidFill>
                <a:latin typeface="Quicksand Medium" pitchFamily="2" charset="0"/>
              </a:rPr>
              <a:t>resilient </a:t>
            </a:r>
            <a:r>
              <a:rPr sz="1100" b="0" dirty="0">
                <a:solidFill>
                  <a:srgbClr val="212D54"/>
                </a:solidFill>
                <a:latin typeface="Quicksand Medium" pitchFamily="2" charset="0"/>
              </a:rPr>
              <a:t>students</a:t>
            </a:r>
            <a:r>
              <a:rPr sz="1100" b="0" spc="95" dirty="0">
                <a:solidFill>
                  <a:srgbClr val="212D54"/>
                </a:solidFill>
                <a:latin typeface="Quicksand Medium" pitchFamily="2" charset="0"/>
              </a:rPr>
              <a:t> </a:t>
            </a:r>
            <a:r>
              <a:rPr sz="1100" b="0" dirty="0">
                <a:solidFill>
                  <a:srgbClr val="212D54"/>
                </a:solidFill>
                <a:latin typeface="Quicksand Medium" pitchFamily="2" charset="0"/>
              </a:rPr>
              <a:t>who</a:t>
            </a:r>
            <a:r>
              <a:rPr sz="1100" b="0" spc="95" dirty="0">
                <a:solidFill>
                  <a:srgbClr val="212D54"/>
                </a:solidFill>
                <a:latin typeface="Quicksand Medium" pitchFamily="2" charset="0"/>
              </a:rPr>
              <a:t> </a:t>
            </a:r>
            <a:r>
              <a:rPr sz="1100" b="0" dirty="0">
                <a:solidFill>
                  <a:srgbClr val="212D54"/>
                </a:solidFill>
                <a:latin typeface="Quicksand Medium" pitchFamily="2" charset="0"/>
              </a:rPr>
              <a:t>treat</a:t>
            </a:r>
            <a:r>
              <a:rPr sz="1100" b="0" spc="100" dirty="0">
                <a:solidFill>
                  <a:srgbClr val="212D54"/>
                </a:solidFill>
                <a:latin typeface="Quicksand Medium" pitchFamily="2" charset="0"/>
              </a:rPr>
              <a:t> </a:t>
            </a:r>
            <a:r>
              <a:rPr sz="1100" b="0" dirty="0">
                <a:solidFill>
                  <a:srgbClr val="212D54"/>
                </a:solidFill>
                <a:latin typeface="Quicksand Medium" pitchFamily="2" charset="0"/>
              </a:rPr>
              <a:t>each</a:t>
            </a:r>
            <a:r>
              <a:rPr sz="1100" b="0" spc="95" dirty="0">
                <a:solidFill>
                  <a:srgbClr val="212D54"/>
                </a:solidFill>
                <a:latin typeface="Quicksand Medium" pitchFamily="2" charset="0"/>
              </a:rPr>
              <a:t> </a:t>
            </a:r>
            <a:r>
              <a:rPr sz="1100" b="0" dirty="0">
                <a:solidFill>
                  <a:srgbClr val="212D54"/>
                </a:solidFill>
                <a:latin typeface="Quicksand Medium" pitchFamily="2" charset="0"/>
              </a:rPr>
              <a:t>other</a:t>
            </a:r>
            <a:r>
              <a:rPr sz="1100" b="0" spc="95" dirty="0">
                <a:solidFill>
                  <a:srgbClr val="212D54"/>
                </a:solidFill>
                <a:latin typeface="Quicksand Medium" pitchFamily="2" charset="0"/>
              </a:rPr>
              <a:t> </a:t>
            </a:r>
            <a:r>
              <a:rPr sz="1100" b="0" dirty="0">
                <a:solidFill>
                  <a:srgbClr val="212D54"/>
                </a:solidFill>
                <a:latin typeface="Quicksand Medium" pitchFamily="2" charset="0"/>
              </a:rPr>
              <a:t>with</a:t>
            </a:r>
            <a:r>
              <a:rPr sz="1100" b="0" spc="100" dirty="0">
                <a:solidFill>
                  <a:srgbClr val="212D54"/>
                </a:solidFill>
                <a:latin typeface="Quicksand Medium" pitchFamily="2" charset="0"/>
              </a:rPr>
              <a:t> </a:t>
            </a:r>
            <a:r>
              <a:rPr sz="1100" b="0" dirty="0">
                <a:solidFill>
                  <a:srgbClr val="212D54"/>
                </a:solidFill>
                <a:latin typeface="Quicksand Medium" pitchFamily="2" charset="0"/>
              </a:rPr>
              <a:t>compassion</a:t>
            </a:r>
            <a:r>
              <a:rPr sz="1100" b="0" spc="95" dirty="0">
                <a:solidFill>
                  <a:srgbClr val="212D54"/>
                </a:solidFill>
                <a:latin typeface="Quicksand Medium" pitchFamily="2" charset="0"/>
              </a:rPr>
              <a:t> </a:t>
            </a:r>
            <a:r>
              <a:rPr sz="1100" b="0" dirty="0">
                <a:solidFill>
                  <a:srgbClr val="212D54"/>
                </a:solidFill>
                <a:latin typeface="Quicksand Medium" pitchFamily="2" charset="0"/>
              </a:rPr>
              <a:t>and</a:t>
            </a:r>
            <a:r>
              <a:rPr sz="1100" b="0" spc="95" dirty="0">
                <a:solidFill>
                  <a:srgbClr val="212D54"/>
                </a:solidFill>
                <a:latin typeface="Quicksand Medium" pitchFamily="2" charset="0"/>
              </a:rPr>
              <a:t> </a:t>
            </a:r>
            <a:r>
              <a:rPr sz="1100" b="0" spc="-10" dirty="0">
                <a:solidFill>
                  <a:srgbClr val="212D54"/>
                </a:solidFill>
                <a:latin typeface="Quicksand Medium" pitchFamily="2" charset="0"/>
              </a:rPr>
              <a:t>respect.</a:t>
            </a:r>
          </a:p>
          <a:p>
            <a:endParaRPr sz="1100" dirty="0">
              <a:latin typeface="Quicksand Medium" pitchFamily="2" charset="0"/>
            </a:endParaRPr>
          </a:p>
          <a:p>
            <a:pPr marL="12700" marR="5080"/>
            <a:r>
              <a:rPr sz="1100" b="0" dirty="0">
                <a:solidFill>
                  <a:srgbClr val="212D54"/>
                </a:solidFill>
                <a:latin typeface="Quicksand Medium" pitchFamily="2" charset="0"/>
              </a:rPr>
              <a:t>We</a:t>
            </a:r>
            <a:r>
              <a:rPr sz="1100" b="0" spc="75" dirty="0">
                <a:solidFill>
                  <a:srgbClr val="212D54"/>
                </a:solidFill>
                <a:latin typeface="Quicksand Medium" pitchFamily="2" charset="0"/>
              </a:rPr>
              <a:t> </a:t>
            </a:r>
            <a:r>
              <a:rPr sz="1100" b="0" dirty="0">
                <a:solidFill>
                  <a:srgbClr val="212D54"/>
                </a:solidFill>
                <a:latin typeface="Quicksand Medium" pitchFamily="2" charset="0"/>
              </a:rPr>
              <a:t>aim</a:t>
            </a:r>
            <a:r>
              <a:rPr sz="1100" b="0" spc="75" dirty="0">
                <a:solidFill>
                  <a:srgbClr val="212D54"/>
                </a:solidFill>
                <a:latin typeface="Quicksand Medium" pitchFamily="2" charset="0"/>
              </a:rPr>
              <a:t> </a:t>
            </a:r>
            <a:r>
              <a:rPr sz="1100" b="0" dirty="0">
                <a:solidFill>
                  <a:srgbClr val="212D54"/>
                </a:solidFill>
                <a:latin typeface="Quicksand Medium" pitchFamily="2" charset="0"/>
              </a:rPr>
              <a:t>to</a:t>
            </a:r>
            <a:r>
              <a:rPr sz="1100" b="0" spc="75" dirty="0">
                <a:solidFill>
                  <a:srgbClr val="212D54"/>
                </a:solidFill>
                <a:latin typeface="Quicksand Medium" pitchFamily="2" charset="0"/>
              </a:rPr>
              <a:t> </a:t>
            </a:r>
            <a:r>
              <a:rPr sz="1100" b="0" dirty="0">
                <a:solidFill>
                  <a:srgbClr val="212D54"/>
                </a:solidFill>
                <a:latin typeface="Quicksand Medium" pitchFamily="2" charset="0"/>
              </a:rPr>
              <a:t>provide</a:t>
            </a:r>
            <a:r>
              <a:rPr sz="1100" b="0" spc="75" dirty="0">
                <a:solidFill>
                  <a:srgbClr val="212D54"/>
                </a:solidFill>
                <a:latin typeface="Quicksand Medium" pitchFamily="2" charset="0"/>
              </a:rPr>
              <a:t> </a:t>
            </a:r>
            <a:r>
              <a:rPr sz="1100" b="0" spc="70" dirty="0">
                <a:solidFill>
                  <a:srgbClr val="212D54"/>
                </a:solidFill>
                <a:latin typeface="Quicksand Medium" pitchFamily="2" charset="0"/>
              </a:rPr>
              <a:t>a</a:t>
            </a:r>
            <a:r>
              <a:rPr sz="1100" b="0" spc="75" dirty="0">
                <a:solidFill>
                  <a:srgbClr val="212D54"/>
                </a:solidFill>
                <a:latin typeface="Quicksand Medium" pitchFamily="2" charset="0"/>
              </a:rPr>
              <a:t> </a:t>
            </a:r>
            <a:r>
              <a:rPr sz="1100" b="0" dirty="0">
                <a:solidFill>
                  <a:srgbClr val="212D54"/>
                </a:solidFill>
                <a:latin typeface="Quicksand Medium" pitchFamily="2" charset="0"/>
              </a:rPr>
              <a:t>broad</a:t>
            </a:r>
            <a:r>
              <a:rPr sz="1100" b="0" spc="75" dirty="0">
                <a:solidFill>
                  <a:srgbClr val="212D54"/>
                </a:solidFill>
                <a:latin typeface="Quicksand Medium" pitchFamily="2" charset="0"/>
              </a:rPr>
              <a:t> </a:t>
            </a:r>
            <a:r>
              <a:rPr sz="1100" b="0" dirty="0">
                <a:solidFill>
                  <a:srgbClr val="212D54"/>
                </a:solidFill>
                <a:latin typeface="Quicksand Medium" pitchFamily="2" charset="0"/>
              </a:rPr>
              <a:t>curriculum,</a:t>
            </a:r>
            <a:r>
              <a:rPr sz="1100" b="0" spc="75" dirty="0">
                <a:solidFill>
                  <a:srgbClr val="212D54"/>
                </a:solidFill>
                <a:latin typeface="Quicksand Medium" pitchFamily="2" charset="0"/>
              </a:rPr>
              <a:t> </a:t>
            </a:r>
            <a:r>
              <a:rPr sz="1100" b="0" dirty="0">
                <a:solidFill>
                  <a:srgbClr val="212D54"/>
                </a:solidFill>
                <a:latin typeface="Quicksand Medium" pitchFamily="2" charset="0"/>
              </a:rPr>
              <a:t>focussing</a:t>
            </a:r>
            <a:r>
              <a:rPr sz="1100" b="0" spc="80" dirty="0">
                <a:solidFill>
                  <a:srgbClr val="212D54"/>
                </a:solidFill>
                <a:latin typeface="Quicksand Medium" pitchFamily="2" charset="0"/>
              </a:rPr>
              <a:t> </a:t>
            </a:r>
            <a:r>
              <a:rPr sz="1100" b="0" dirty="0">
                <a:solidFill>
                  <a:srgbClr val="212D54"/>
                </a:solidFill>
                <a:latin typeface="Quicksand Medium" pitchFamily="2" charset="0"/>
              </a:rPr>
              <a:t>on</a:t>
            </a:r>
            <a:r>
              <a:rPr sz="1100" b="0" spc="75" dirty="0">
                <a:solidFill>
                  <a:srgbClr val="212D54"/>
                </a:solidFill>
                <a:latin typeface="Quicksand Medium" pitchFamily="2" charset="0"/>
              </a:rPr>
              <a:t> </a:t>
            </a:r>
            <a:r>
              <a:rPr sz="1100" b="0" spc="-10" dirty="0">
                <a:solidFill>
                  <a:srgbClr val="212D54"/>
                </a:solidFill>
                <a:latin typeface="Quicksand Medium" pitchFamily="2" charset="0"/>
              </a:rPr>
              <a:t>educating </a:t>
            </a:r>
            <a:r>
              <a:rPr sz="1100" b="0" dirty="0">
                <a:solidFill>
                  <a:srgbClr val="212D54"/>
                </a:solidFill>
                <a:latin typeface="Quicksand Medium" pitchFamily="2" charset="0"/>
              </a:rPr>
              <a:t>our</a:t>
            </a:r>
            <a:r>
              <a:rPr sz="1100" b="0" spc="3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35" dirty="0">
                <a:solidFill>
                  <a:srgbClr val="212D54"/>
                </a:solidFill>
                <a:latin typeface="Quicksand Medium" pitchFamily="2" charset="0"/>
              </a:rPr>
              <a:t> </a:t>
            </a:r>
            <a:r>
              <a:rPr sz="1100" b="0" dirty="0">
                <a:solidFill>
                  <a:srgbClr val="212D54"/>
                </a:solidFill>
                <a:latin typeface="Quicksand Medium" pitchFamily="2" charset="0"/>
              </a:rPr>
              <a:t>for</a:t>
            </a:r>
            <a:r>
              <a:rPr sz="1100" b="0" spc="35" dirty="0">
                <a:solidFill>
                  <a:srgbClr val="212D54"/>
                </a:solidFill>
                <a:latin typeface="Quicksand Medium" pitchFamily="2" charset="0"/>
              </a:rPr>
              <a:t> </a:t>
            </a:r>
            <a:r>
              <a:rPr sz="1100" b="0" dirty="0">
                <a:solidFill>
                  <a:srgbClr val="212D54"/>
                </a:solidFill>
                <a:latin typeface="Quicksand Medium" pitchFamily="2" charset="0"/>
              </a:rPr>
              <a:t>their</a:t>
            </a:r>
            <a:r>
              <a:rPr sz="1100" b="0" spc="35" dirty="0">
                <a:solidFill>
                  <a:srgbClr val="212D54"/>
                </a:solidFill>
                <a:latin typeface="Quicksand Medium" pitchFamily="2" charset="0"/>
              </a:rPr>
              <a:t> </a:t>
            </a:r>
            <a:r>
              <a:rPr sz="1100" b="0" dirty="0">
                <a:solidFill>
                  <a:srgbClr val="212D54"/>
                </a:solidFill>
                <a:latin typeface="Quicksand Medium" pitchFamily="2" charset="0"/>
              </a:rPr>
              <a:t>future</a:t>
            </a:r>
            <a:r>
              <a:rPr sz="1100" b="0" spc="35" dirty="0">
                <a:solidFill>
                  <a:srgbClr val="212D54"/>
                </a:solidFill>
                <a:latin typeface="Quicksand Medium" pitchFamily="2" charset="0"/>
              </a:rPr>
              <a:t> </a:t>
            </a:r>
            <a:r>
              <a:rPr sz="1100" b="0" dirty="0">
                <a:solidFill>
                  <a:srgbClr val="212D54"/>
                </a:solidFill>
                <a:latin typeface="Quicksand Medium" pitchFamily="2" charset="0"/>
              </a:rPr>
              <a:t>in</a:t>
            </a:r>
            <a:r>
              <a:rPr sz="1100" b="0" spc="35" dirty="0">
                <a:solidFill>
                  <a:srgbClr val="212D54"/>
                </a:solidFill>
                <a:latin typeface="Quicksand Medium" pitchFamily="2" charset="0"/>
              </a:rPr>
              <a:t> </a:t>
            </a:r>
            <a:r>
              <a:rPr sz="1100" b="0" dirty="0">
                <a:solidFill>
                  <a:srgbClr val="212D54"/>
                </a:solidFill>
                <a:latin typeface="Quicksand Medium" pitchFamily="2" charset="0"/>
              </a:rPr>
              <a:t>the</a:t>
            </a:r>
            <a:r>
              <a:rPr sz="1100" b="0" spc="35" dirty="0">
                <a:solidFill>
                  <a:srgbClr val="212D54"/>
                </a:solidFill>
                <a:latin typeface="Quicksand Medium" pitchFamily="2" charset="0"/>
              </a:rPr>
              <a:t> </a:t>
            </a:r>
            <a:r>
              <a:rPr sz="1100" b="0" dirty="0">
                <a:solidFill>
                  <a:srgbClr val="212D54"/>
                </a:solidFill>
                <a:latin typeface="Quicksand Medium" pitchFamily="2" charset="0"/>
              </a:rPr>
              <a:t>modern</a:t>
            </a:r>
            <a:r>
              <a:rPr sz="1100" b="0" spc="35" dirty="0">
                <a:solidFill>
                  <a:srgbClr val="212D54"/>
                </a:solidFill>
                <a:latin typeface="Quicksand Medium" pitchFamily="2" charset="0"/>
              </a:rPr>
              <a:t> </a:t>
            </a:r>
            <a:r>
              <a:rPr sz="1100" b="0" dirty="0">
                <a:solidFill>
                  <a:srgbClr val="212D54"/>
                </a:solidFill>
                <a:latin typeface="Quicksand Medium" pitchFamily="2" charset="0"/>
              </a:rPr>
              <a:t>world,</a:t>
            </a:r>
            <a:r>
              <a:rPr sz="1100" b="0" spc="35" dirty="0">
                <a:solidFill>
                  <a:srgbClr val="212D54"/>
                </a:solidFill>
                <a:latin typeface="Quicksand Medium" pitchFamily="2" charset="0"/>
              </a:rPr>
              <a:t> </a:t>
            </a:r>
            <a:r>
              <a:rPr sz="1100" b="0" dirty="0">
                <a:solidFill>
                  <a:srgbClr val="212D54"/>
                </a:solidFill>
                <a:latin typeface="Quicksand Medium" pitchFamily="2" charset="0"/>
              </a:rPr>
              <a:t>not</a:t>
            </a:r>
            <a:r>
              <a:rPr sz="1100" b="0" spc="35" dirty="0">
                <a:solidFill>
                  <a:srgbClr val="212D54"/>
                </a:solidFill>
                <a:latin typeface="Quicksand Medium" pitchFamily="2" charset="0"/>
              </a:rPr>
              <a:t> </a:t>
            </a:r>
            <a:r>
              <a:rPr sz="1100" b="0" dirty="0">
                <a:solidFill>
                  <a:srgbClr val="212D54"/>
                </a:solidFill>
                <a:latin typeface="Quicksand Medium" pitchFamily="2" charset="0"/>
              </a:rPr>
              <a:t>the</a:t>
            </a:r>
            <a:r>
              <a:rPr sz="1100" b="0" spc="35" dirty="0">
                <a:solidFill>
                  <a:srgbClr val="212D54"/>
                </a:solidFill>
                <a:latin typeface="Quicksand Medium" pitchFamily="2" charset="0"/>
              </a:rPr>
              <a:t> </a:t>
            </a:r>
            <a:r>
              <a:rPr sz="1100" b="0" spc="-20" dirty="0">
                <a:solidFill>
                  <a:srgbClr val="212D54"/>
                </a:solidFill>
                <a:latin typeface="Quicksand Medium" pitchFamily="2" charset="0"/>
              </a:rPr>
              <a:t>past</a:t>
            </a:r>
            <a:r>
              <a:rPr sz="1100" b="0" spc="500" dirty="0">
                <a:solidFill>
                  <a:srgbClr val="212D54"/>
                </a:solidFill>
                <a:latin typeface="Quicksand Medium" pitchFamily="2" charset="0"/>
              </a:rPr>
              <a:t> </a:t>
            </a:r>
            <a:r>
              <a:rPr sz="1100" b="0" dirty="0">
                <a:solidFill>
                  <a:srgbClr val="212D54"/>
                </a:solidFill>
                <a:latin typeface="Quicksand Medium" pitchFamily="2" charset="0"/>
              </a:rPr>
              <a:t>or</a:t>
            </a:r>
            <a:r>
              <a:rPr sz="1100" b="0" spc="40" dirty="0">
                <a:solidFill>
                  <a:srgbClr val="212D54"/>
                </a:solidFill>
                <a:latin typeface="Quicksand Medium" pitchFamily="2" charset="0"/>
              </a:rPr>
              <a:t> </a:t>
            </a:r>
            <a:r>
              <a:rPr sz="1100" b="0" dirty="0">
                <a:solidFill>
                  <a:srgbClr val="212D54"/>
                </a:solidFill>
                <a:latin typeface="Quicksand Medium" pitchFamily="2" charset="0"/>
              </a:rPr>
              <a:t>even</a:t>
            </a:r>
            <a:r>
              <a:rPr sz="1100" b="0" spc="45" dirty="0">
                <a:solidFill>
                  <a:srgbClr val="212D54"/>
                </a:solidFill>
                <a:latin typeface="Quicksand Medium" pitchFamily="2" charset="0"/>
              </a:rPr>
              <a:t> </a:t>
            </a:r>
            <a:r>
              <a:rPr sz="1100" b="0" dirty="0">
                <a:solidFill>
                  <a:srgbClr val="212D54"/>
                </a:solidFill>
                <a:latin typeface="Quicksand Medium" pitchFamily="2" charset="0"/>
              </a:rPr>
              <a:t>just</a:t>
            </a:r>
            <a:r>
              <a:rPr sz="1100" b="0" spc="45" dirty="0">
                <a:solidFill>
                  <a:srgbClr val="212D54"/>
                </a:solidFill>
                <a:latin typeface="Quicksand Medium" pitchFamily="2" charset="0"/>
              </a:rPr>
              <a:t> </a:t>
            </a:r>
            <a:r>
              <a:rPr sz="1100" b="0" dirty="0">
                <a:solidFill>
                  <a:srgbClr val="212D54"/>
                </a:solidFill>
                <a:latin typeface="Quicksand Medium" pitchFamily="2" charset="0"/>
              </a:rPr>
              <a:t>the</a:t>
            </a:r>
            <a:r>
              <a:rPr sz="1100" b="0" spc="40" dirty="0">
                <a:solidFill>
                  <a:srgbClr val="212D54"/>
                </a:solidFill>
                <a:latin typeface="Quicksand Medium" pitchFamily="2" charset="0"/>
              </a:rPr>
              <a:t> </a:t>
            </a:r>
            <a:r>
              <a:rPr sz="1100" b="0" dirty="0">
                <a:solidFill>
                  <a:srgbClr val="212D54"/>
                </a:solidFill>
                <a:latin typeface="Quicksand Medium" pitchFamily="2" charset="0"/>
              </a:rPr>
              <a:t>present.</a:t>
            </a:r>
            <a:r>
              <a:rPr sz="1100" b="0" spc="45" dirty="0">
                <a:solidFill>
                  <a:srgbClr val="212D54"/>
                </a:solidFill>
                <a:latin typeface="Quicksand Medium" pitchFamily="2" charset="0"/>
              </a:rPr>
              <a:t> </a:t>
            </a:r>
            <a:r>
              <a:rPr sz="1100" b="0" dirty="0">
                <a:solidFill>
                  <a:srgbClr val="212D54"/>
                </a:solidFill>
                <a:latin typeface="Quicksand Medium" pitchFamily="2" charset="0"/>
              </a:rPr>
              <a:t>We</a:t>
            </a:r>
            <a:r>
              <a:rPr sz="1100" b="0" spc="45" dirty="0">
                <a:solidFill>
                  <a:srgbClr val="212D54"/>
                </a:solidFill>
                <a:latin typeface="Quicksand Medium" pitchFamily="2" charset="0"/>
              </a:rPr>
              <a:t> </a:t>
            </a:r>
            <a:r>
              <a:rPr sz="1100" b="0" dirty="0">
                <a:solidFill>
                  <a:srgbClr val="212D54"/>
                </a:solidFill>
                <a:latin typeface="Quicksand Medium" pitchFamily="2" charset="0"/>
              </a:rPr>
              <a:t>also</a:t>
            </a:r>
            <a:r>
              <a:rPr sz="1100" b="0" spc="40" dirty="0">
                <a:solidFill>
                  <a:srgbClr val="212D54"/>
                </a:solidFill>
                <a:latin typeface="Quicksand Medium" pitchFamily="2" charset="0"/>
              </a:rPr>
              <a:t> </a:t>
            </a:r>
            <a:r>
              <a:rPr sz="1100" b="0" dirty="0">
                <a:solidFill>
                  <a:srgbClr val="212D54"/>
                </a:solidFill>
                <a:latin typeface="Quicksand Medium" pitchFamily="2" charset="0"/>
              </a:rPr>
              <a:t>believe</a:t>
            </a:r>
            <a:r>
              <a:rPr sz="1100" b="0" spc="45" dirty="0">
                <a:solidFill>
                  <a:srgbClr val="212D54"/>
                </a:solidFill>
                <a:latin typeface="Quicksand Medium" pitchFamily="2" charset="0"/>
              </a:rPr>
              <a:t> </a:t>
            </a:r>
            <a:r>
              <a:rPr sz="1100" b="0" dirty="0">
                <a:solidFill>
                  <a:srgbClr val="212D54"/>
                </a:solidFill>
                <a:latin typeface="Quicksand Medium" pitchFamily="2" charset="0"/>
              </a:rPr>
              <a:t>strongly</a:t>
            </a:r>
            <a:r>
              <a:rPr sz="1100" b="0" spc="45" dirty="0">
                <a:solidFill>
                  <a:srgbClr val="212D54"/>
                </a:solidFill>
                <a:latin typeface="Quicksand Medium" pitchFamily="2" charset="0"/>
              </a:rPr>
              <a:t> </a:t>
            </a:r>
            <a:r>
              <a:rPr sz="1100" b="0" dirty="0">
                <a:solidFill>
                  <a:srgbClr val="212D54"/>
                </a:solidFill>
                <a:latin typeface="Quicksand Medium" pitchFamily="2" charset="0"/>
              </a:rPr>
              <a:t>in</a:t>
            </a:r>
            <a:r>
              <a:rPr sz="1100" b="0" spc="40" dirty="0">
                <a:solidFill>
                  <a:srgbClr val="212D54"/>
                </a:solidFill>
                <a:latin typeface="Quicksand Medium" pitchFamily="2" charset="0"/>
              </a:rPr>
              <a:t> </a:t>
            </a:r>
            <a:r>
              <a:rPr sz="1100" b="0" spc="-10" dirty="0">
                <a:solidFill>
                  <a:srgbClr val="212D54"/>
                </a:solidFill>
                <a:latin typeface="Quicksand Medium" pitchFamily="2" charset="0"/>
              </a:rPr>
              <a:t>developing </a:t>
            </a:r>
            <a:r>
              <a:rPr sz="1100" b="0" dirty="0">
                <a:solidFill>
                  <a:srgbClr val="212D54"/>
                </a:solidFill>
                <a:latin typeface="Quicksand Medium" pitchFamily="2" charset="0"/>
              </a:rPr>
              <a:t>the</a:t>
            </a:r>
            <a:r>
              <a:rPr sz="1100" b="0" spc="80" dirty="0">
                <a:solidFill>
                  <a:srgbClr val="212D54"/>
                </a:solidFill>
                <a:latin typeface="Quicksand Medium" pitchFamily="2" charset="0"/>
              </a:rPr>
              <a:t> </a:t>
            </a:r>
            <a:r>
              <a:rPr sz="1100" b="0" dirty="0">
                <a:solidFill>
                  <a:srgbClr val="212D54"/>
                </a:solidFill>
                <a:latin typeface="Quicksand Medium" pitchFamily="2" charset="0"/>
              </a:rPr>
              <a:t>creativity</a:t>
            </a:r>
            <a:r>
              <a:rPr sz="1100" b="0" spc="85" dirty="0">
                <a:solidFill>
                  <a:srgbClr val="212D54"/>
                </a:solidFill>
                <a:latin typeface="Quicksand Medium" pitchFamily="2" charset="0"/>
              </a:rPr>
              <a:t> </a:t>
            </a:r>
            <a:r>
              <a:rPr sz="1100" b="0" dirty="0">
                <a:solidFill>
                  <a:srgbClr val="212D54"/>
                </a:solidFill>
                <a:latin typeface="Quicksand Medium" pitchFamily="2" charset="0"/>
              </a:rPr>
              <a:t>of</a:t>
            </a:r>
            <a:r>
              <a:rPr sz="1100" b="0" spc="85" dirty="0">
                <a:solidFill>
                  <a:srgbClr val="212D54"/>
                </a:solidFill>
                <a:latin typeface="Quicksand Medium" pitchFamily="2" charset="0"/>
              </a:rPr>
              <a:t> </a:t>
            </a:r>
            <a:r>
              <a:rPr sz="1100" b="0" dirty="0">
                <a:solidFill>
                  <a:srgbClr val="212D54"/>
                </a:solidFill>
                <a:latin typeface="Quicksand Medium" pitchFamily="2" charset="0"/>
              </a:rPr>
              <a:t>our</a:t>
            </a:r>
            <a:r>
              <a:rPr sz="1100" b="0" spc="85" dirty="0">
                <a:solidFill>
                  <a:srgbClr val="212D54"/>
                </a:solidFill>
                <a:latin typeface="Quicksand Medium" pitchFamily="2" charset="0"/>
              </a:rPr>
              <a:t> </a:t>
            </a:r>
            <a:r>
              <a:rPr sz="1100" b="0" dirty="0">
                <a:solidFill>
                  <a:srgbClr val="212D54"/>
                </a:solidFill>
                <a:latin typeface="Quicksand Medium" pitchFamily="2" charset="0"/>
              </a:rPr>
              <a:t>students</a:t>
            </a:r>
            <a:r>
              <a:rPr sz="1100" b="0" spc="85" dirty="0">
                <a:solidFill>
                  <a:srgbClr val="212D54"/>
                </a:solidFill>
                <a:latin typeface="Quicksand Medium" pitchFamily="2" charset="0"/>
              </a:rPr>
              <a:t> </a:t>
            </a:r>
            <a:r>
              <a:rPr sz="1100" b="0" dirty="0">
                <a:solidFill>
                  <a:srgbClr val="212D54"/>
                </a:solidFill>
                <a:latin typeface="Quicksand Medium" pitchFamily="2" charset="0"/>
              </a:rPr>
              <a:t>and</a:t>
            </a:r>
            <a:r>
              <a:rPr sz="1100" b="0" spc="85" dirty="0">
                <a:solidFill>
                  <a:srgbClr val="212D54"/>
                </a:solidFill>
                <a:latin typeface="Quicksand Medium" pitchFamily="2" charset="0"/>
              </a:rPr>
              <a:t> </a:t>
            </a:r>
            <a:r>
              <a:rPr sz="1100" b="0" dirty="0">
                <a:solidFill>
                  <a:srgbClr val="212D54"/>
                </a:solidFill>
                <a:latin typeface="Quicksand Medium" pitchFamily="2" charset="0"/>
              </a:rPr>
              <a:t>this</a:t>
            </a:r>
            <a:r>
              <a:rPr sz="1100" b="0" spc="85" dirty="0">
                <a:solidFill>
                  <a:srgbClr val="212D54"/>
                </a:solidFill>
                <a:latin typeface="Quicksand Medium" pitchFamily="2" charset="0"/>
              </a:rPr>
              <a:t> </a:t>
            </a:r>
            <a:r>
              <a:rPr sz="1100" b="0" dirty="0">
                <a:solidFill>
                  <a:srgbClr val="212D54"/>
                </a:solidFill>
                <a:latin typeface="Quicksand Medium" pitchFamily="2" charset="0"/>
              </a:rPr>
              <a:t>is</a:t>
            </a:r>
            <a:r>
              <a:rPr sz="1100" b="0" spc="85" dirty="0">
                <a:solidFill>
                  <a:srgbClr val="212D54"/>
                </a:solidFill>
                <a:latin typeface="Quicksand Medium" pitchFamily="2" charset="0"/>
              </a:rPr>
              <a:t> </a:t>
            </a:r>
            <a:r>
              <a:rPr sz="1100" b="0" dirty="0">
                <a:solidFill>
                  <a:srgbClr val="212D54"/>
                </a:solidFill>
                <a:latin typeface="Quicksand Medium" pitchFamily="2" charset="0"/>
              </a:rPr>
              <a:t>demonstrated</a:t>
            </a:r>
            <a:r>
              <a:rPr sz="1100" b="0" spc="85" dirty="0">
                <a:solidFill>
                  <a:srgbClr val="212D54"/>
                </a:solidFill>
                <a:latin typeface="Quicksand Medium" pitchFamily="2" charset="0"/>
              </a:rPr>
              <a:t> </a:t>
            </a:r>
            <a:r>
              <a:rPr sz="1100" b="0" spc="-10" dirty="0">
                <a:solidFill>
                  <a:srgbClr val="212D54"/>
                </a:solidFill>
                <a:latin typeface="Quicksand Medium" pitchFamily="2" charset="0"/>
              </a:rPr>
              <a:t>through </a:t>
            </a:r>
            <a:r>
              <a:rPr sz="1100" b="0" dirty="0">
                <a:solidFill>
                  <a:srgbClr val="212D54"/>
                </a:solidFill>
                <a:latin typeface="Quicksand Medium" pitchFamily="2" charset="0"/>
              </a:rPr>
              <a:t>our</a:t>
            </a:r>
            <a:r>
              <a:rPr sz="1100" b="0" spc="95" dirty="0">
                <a:solidFill>
                  <a:srgbClr val="212D54"/>
                </a:solidFill>
                <a:latin typeface="Quicksand Medium" pitchFamily="2" charset="0"/>
              </a:rPr>
              <a:t> </a:t>
            </a:r>
            <a:r>
              <a:rPr sz="1100" b="0" dirty="0">
                <a:solidFill>
                  <a:srgbClr val="212D54"/>
                </a:solidFill>
                <a:latin typeface="Quicksand Medium" pitchFamily="2" charset="0"/>
              </a:rPr>
              <a:t>commitment</a:t>
            </a:r>
            <a:r>
              <a:rPr sz="1100" b="0" spc="100" dirty="0">
                <a:solidFill>
                  <a:srgbClr val="212D54"/>
                </a:solidFill>
                <a:latin typeface="Quicksand Medium" pitchFamily="2" charset="0"/>
              </a:rPr>
              <a:t> </a:t>
            </a:r>
            <a:r>
              <a:rPr sz="1100" b="0" dirty="0">
                <a:solidFill>
                  <a:srgbClr val="212D54"/>
                </a:solidFill>
                <a:latin typeface="Quicksand Medium" pitchFamily="2" charset="0"/>
              </a:rPr>
              <a:t>to</a:t>
            </a:r>
            <a:r>
              <a:rPr sz="1100" b="0" spc="100" dirty="0">
                <a:solidFill>
                  <a:srgbClr val="212D54"/>
                </a:solidFill>
                <a:latin typeface="Quicksand Medium" pitchFamily="2" charset="0"/>
              </a:rPr>
              <a:t> </a:t>
            </a:r>
            <a:r>
              <a:rPr sz="1100" b="0" dirty="0">
                <a:solidFill>
                  <a:srgbClr val="212D54"/>
                </a:solidFill>
                <a:latin typeface="Quicksand Medium" pitchFamily="2" charset="0"/>
              </a:rPr>
              <a:t>delivering</a:t>
            </a:r>
            <a:r>
              <a:rPr sz="1100" b="0" spc="100" dirty="0">
                <a:solidFill>
                  <a:srgbClr val="212D54"/>
                </a:solidFill>
                <a:latin typeface="Quicksand Medium" pitchFamily="2" charset="0"/>
              </a:rPr>
              <a:t> </a:t>
            </a:r>
            <a:r>
              <a:rPr sz="1100" b="0" dirty="0">
                <a:solidFill>
                  <a:srgbClr val="212D54"/>
                </a:solidFill>
                <a:latin typeface="Quicksand Medium" pitchFamily="2" charset="0"/>
              </a:rPr>
              <a:t>arts</a:t>
            </a:r>
            <a:r>
              <a:rPr sz="1100" b="0" spc="100" dirty="0">
                <a:solidFill>
                  <a:srgbClr val="212D54"/>
                </a:solidFill>
                <a:latin typeface="Quicksand Medium" pitchFamily="2" charset="0"/>
              </a:rPr>
              <a:t> </a:t>
            </a:r>
            <a:r>
              <a:rPr sz="1100" b="0" dirty="0">
                <a:solidFill>
                  <a:srgbClr val="212D54"/>
                </a:solidFill>
                <a:latin typeface="Quicksand Medium" pitchFamily="2" charset="0"/>
              </a:rPr>
              <a:t>courses</a:t>
            </a:r>
            <a:r>
              <a:rPr sz="1100" b="0" spc="100" dirty="0">
                <a:solidFill>
                  <a:srgbClr val="212D54"/>
                </a:solidFill>
                <a:latin typeface="Quicksand Medium" pitchFamily="2" charset="0"/>
              </a:rPr>
              <a:t> </a:t>
            </a:r>
            <a:r>
              <a:rPr sz="1100" b="0" dirty="0">
                <a:solidFill>
                  <a:srgbClr val="212D54"/>
                </a:solidFill>
                <a:latin typeface="Quicksand Medium" pitchFamily="2" charset="0"/>
              </a:rPr>
              <a:t>as</a:t>
            </a:r>
            <a:r>
              <a:rPr sz="1100" b="0" spc="95" dirty="0">
                <a:solidFill>
                  <a:srgbClr val="212D54"/>
                </a:solidFill>
                <a:latin typeface="Quicksand Medium" pitchFamily="2" charset="0"/>
              </a:rPr>
              <a:t> </a:t>
            </a:r>
            <a:r>
              <a:rPr sz="1100" b="0" spc="70" dirty="0">
                <a:solidFill>
                  <a:srgbClr val="212D54"/>
                </a:solidFill>
                <a:latin typeface="Quicksand Medium" pitchFamily="2" charset="0"/>
              </a:rPr>
              <a:t>a</a:t>
            </a:r>
            <a:r>
              <a:rPr sz="1100" b="0" spc="100" dirty="0">
                <a:solidFill>
                  <a:srgbClr val="212D54"/>
                </a:solidFill>
                <a:latin typeface="Quicksand Medium" pitchFamily="2" charset="0"/>
              </a:rPr>
              <a:t> </a:t>
            </a:r>
            <a:r>
              <a:rPr sz="1100" b="0" dirty="0">
                <a:solidFill>
                  <a:srgbClr val="212D54"/>
                </a:solidFill>
                <a:latin typeface="Quicksand Medium" pitchFamily="2" charset="0"/>
              </a:rPr>
              <a:t>core</a:t>
            </a:r>
            <a:r>
              <a:rPr sz="1100" b="0" spc="100" dirty="0">
                <a:solidFill>
                  <a:srgbClr val="212D54"/>
                </a:solidFill>
                <a:latin typeface="Quicksand Medium" pitchFamily="2" charset="0"/>
              </a:rPr>
              <a:t> </a:t>
            </a:r>
            <a:r>
              <a:rPr sz="1100" b="0" spc="-10" dirty="0">
                <a:solidFill>
                  <a:srgbClr val="212D54"/>
                </a:solidFill>
                <a:latin typeface="Quicksand Medium" pitchFamily="2" charset="0"/>
              </a:rPr>
              <a:t>subject.</a:t>
            </a:r>
          </a:p>
        </p:txBody>
      </p:sp>
      <p:sp>
        <p:nvSpPr>
          <p:cNvPr id="13" name="object 9">
            <a:extLst>
              <a:ext uri="{FF2B5EF4-FFF2-40B4-BE49-F238E27FC236}">
                <a16:creationId xmlns:a16="http://schemas.microsoft.com/office/drawing/2014/main" id="{264D5522-68A1-D913-5A11-7D8B756C24A3}"/>
              </a:ext>
            </a:extLst>
          </p:cNvPr>
          <p:cNvSpPr txBox="1"/>
          <p:nvPr/>
        </p:nvSpPr>
        <p:spPr>
          <a:xfrm>
            <a:off x="2807299" y="8904243"/>
            <a:ext cx="3065780" cy="569387"/>
          </a:xfrm>
          <a:prstGeom prst="rect">
            <a:avLst/>
          </a:prstGeom>
        </p:spPr>
        <p:txBody>
          <a:bodyPr vert="horz" wrap="square" lIns="0" tIns="35560" rIns="0" bIns="0" rtlCol="0">
            <a:spAutoFit/>
          </a:bodyPr>
          <a:lstStyle/>
          <a:p>
            <a:pPr marL="12700">
              <a:lnSpc>
                <a:spcPct val="100000"/>
              </a:lnSpc>
              <a:spcBef>
                <a:spcPts val="280"/>
              </a:spcBef>
            </a:pPr>
            <a:r>
              <a:rPr sz="1100" dirty="0">
                <a:solidFill>
                  <a:srgbClr val="212D54"/>
                </a:solidFill>
                <a:latin typeface="Quicksand Medium" pitchFamily="2" charset="0"/>
                <a:cs typeface="Tahoma"/>
              </a:rPr>
              <a:t>For</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further</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information,</a:t>
            </a:r>
            <a:r>
              <a:rPr sz="1100" spc="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please</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visit</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our</a:t>
            </a:r>
            <a:r>
              <a:rPr sz="1100" spc="9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website</a:t>
            </a:r>
            <a:endParaRPr sz="1100" dirty="0">
              <a:latin typeface="Quicksand Medium" pitchFamily="2" charset="0"/>
              <a:cs typeface="Tahoma"/>
            </a:endParaRPr>
          </a:p>
          <a:p>
            <a:pPr marL="12700">
              <a:lnSpc>
                <a:spcPct val="100000"/>
              </a:lnSpc>
              <a:spcBef>
                <a:spcPts val="180"/>
              </a:spcBef>
            </a:pPr>
            <a:r>
              <a:rPr sz="1100" b="1" spc="-10" dirty="0">
                <a:solidFill>
                  <a:srgbClr val="3370B5"/>
                </a:solidFill>
                <a:latin typeface="Quicksand" pitchFamily="2" charset="0"/>
                <a:cs typeface="Tahoma"/>
                <a:hlinkClick r:id="rId3"/>
              </a:rPr>
              <a:t>www.northernleaderstrust.org</a:t>
            </a:r>
            <a:endParaRPr sz="1100" dirty="0">
              <a:latin typeface="Quicksand" pitchFamily="2" charset="0"/>
              <a:cs typeface="Tahoma"/>
            </a:endParaRPr>
          </a:p>
        </p:txBody>
      </p:sp>
      <p:pic>
        <p:nvPicPr>
          <p:cNvPr id="15" name="object 10">
            <a:extLst>
              <a:ext uri="{FF2B5EF4-FFF2-40B4-BE49-F238E27FC236}">
                <a16:creationId xmlns:a16="http://schemas.microsoft.com/office/drawing/2014/main" id="{55E2C019-329F-F391-9E0D-E4135A67C1F1}"/>
              </a:ext>
            </a:extLst>
          </p:cNvPr>
          <p:cNvPicPr/>
          <p:nvPr/>
        </p:nvPicPr>
        <p:blipFill>
          <a:blip r:embed="rId4" cstate="print"/>
          <a:stretch>
            <a:fillRect/>
          </a:stretch>
        </p:blipFill>
        <p:spPr>
          <a:xfrm>
            <a:off x="735182" y="8331166"/>
            <a:ext cx="1269144" cy="982924"/>
          </a:xfrm>
          <a:prstGeom prst="rect">
            <a:avLst/>
          </a:prstGeom>
        </p:spPr>
      </p:pic>
      <p:pic>
        <p:nvPicPr>
          <p:cNvPr id="16" name="object 11">
            <a:extLst>
              <a:ext uri="{FF2B5EF4-FFF2-40B4-BE49-F238E27FC236}">
                <a16:creationId xmlns:a16="http://schemas.microsoft.com/office/drawing/2014/main" id="{6B034C22-BC49-7185-69DD-681C88B6CFC7}"/>
              </a:ext>
            </a:extLst>
          </p:cNvPr>
          <p:cNvPicPr/>
          <p:nvPr/>
        </p:nvPicPr>
        <p:blipFill>
          <a:blip r:embed="rId5" cstate="print"/>
          <a:stretch>
            <a:fillRect/>
          </a:stretch>
        </p:blipFill>
        <p:spPr>
          <a:xfrm>
            <a:off x="720001" y="3414001"/>
            <a:ext cx="1892998" cy="2575077"/>
          </a:xfrm>
          <a:prstGeom prst="rect">
            <a:avLst/>
          </a:prstGeom>
        </p:spPr>
      </p:pic>
    </p:spTree>
    <p:extLst>
      <p:ext uri="{BB962C8B-B14F-4D97-AF65-F5344CB8AC3E}">
        <p14:creationId xmlns:p14="http://schemas.microsoft.com/office/powerpoint/2010/main" val="1852537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0" y="3"/>
            <a:ext cx="7560309" cy="3554095"/>
            <a:chOff x="0" y="3"/>
            <a:chExt cx="7560309" cy="3554095"/>
          </a:xfrm>
        </p:grpSpPr>
        <p:sp>
          <p:nvSpPr>
            <p:cNvPr id="5" name="object 5"/>
            <p:cNvSpPr/>
            <p:nvPr/>
          </p:nvSpPr>
          <p:spPr>
            <a:xfrm>
              <a:off x="0" y="3"/>
              <a:ext cx="7560309" cy="3230245"/>
            </a:xfrm>
            <a:custGeom>
              <a:avLst/>
              <a:gdLst/>
              <a:ahLst/>
              <a:cxnLst/>
              <a:rect l="l" t="t" r="r" b="b"/>
              <a:pathLst>
                <a:path w="7560309" h="3230245">
                  <a:moveTo>
                    <a:pt x="7559992" y="0"/>
                  </a:moveTo>
                  <a:lnTo>
                    <a:pt x="0" y="0"/>
                  </a:lnTo>
                  <a:lnTo>
                    <a:pt x="0" y="1501800"/>
                  </a:lnTo>
                  <a:lnTo>
                    <a:pt x="467995" y="2131783"/>
                  </a:lnTo>
                  <a:lnTo>
                    <a:pt x="1026007" y="2617800"/>
                  </a:lnTo>
                  <a:lnTo>
                    <a:pt x="1836000" y="2869793"/>
                  </a:lnTo>
                  <a:lnTo>
                    <a:pt x="2214003" y="2743796"/>
                  </a:lnTo>
                  <a:lnTo>
                    <a:pt x="3077997" y="2167788"/>
                  </a:lnTo>
                  <a:lnTo>
                    <a:pt x="4039997" y="1663801"/>
                  </a:lnTo>
                  <a:lnTo>
                    <a:pt x="4428007" y="1555800"/>
                  </a:lnTo>
                  <a:lnTo>
                    <a:pt x="5220004" y="1609801"/>
                  </a:lnTo>
                  <a:lnTo>
                    <a:pt x="5759996" y="1807794"/>
                  </a:lnTo>
                  <a:lnTo>
                    <a:pt x="6516001" y="2239784"/>
                  </a:lnTo>
                  <a:lnTo>
                    <a:pt x="7559992" y="3229800"/>
                  </a:lnTo>
                  <a:lnTo>
                    <a:pt x="7559992"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152004"/>
              <a:ext cx="7559992" cy="2401798"/>
            </a:xfrm>
            <a:prstGeom prst="rect">
              <a:avLst/>
            </a:prstGeom>
          </p:spPr>
        </p:pic>
      </p:grpSp>
      <p:sp>
        <p:nvSpPr>
          <p:cNvPr id="9" name="object 2">
            <a:extLst>
              <a:ext uri="{FF2B5EF4-FFF2-40B4-BE49-F238E27FC236}">
                <a16:creationId xmlns:a16="http://schemas.microsoft.com/office/drawing/2014/main" id="{339B0C37-78A7-F7B7-E1B1-D99B01D38584}"/>
              </a:ext>
            </a:extLst>
          </p:cNvPr>
          <p:cNvSpPr txBox="1"/>
          <p:nvPr/>
        </p:nvSpPr>
        <p:spPr>
          <a:xfrm>
            <a:off x="588481" y="9563303"/>
            <a:ext cx="128270" cy="151323"/>
          </a:xfrm>
          <a:prstGeom prst="rect">
            <a:avLst/>
          </a:prstGeom>
        </p:spPr>
        <p:txBody>
          <a:bodyPr vert="horz" wrap="square" lIns="0" tIns="12700" rIns="0" bIns="0" rtlCol="0">
            <a:spAutoFit/>
          </a:bodyPr>
          <a:lstStyle/>
          <a:p>
            <a:pPr marL="12700">
              <a:lnSpc>
                <a:spcPct val="100000"/>
              </a:lnSpc>
              <a:spcBef>
                <a:spcPts val="100"/>
              </a:spcBef>
            </a:pPr>
            <a:r>
              <a:rPr sz="900" spc="-70" dirty="0">
                <a:solidFill>
                  <a:srgbClr val="231F20"/>
                </a:solidFill>
                <a:latin typeface="Quicksand" pitchFamily="2" charset="0"/>
                <a:cs typeface="Tahoma"/>
              </a:rPr>
              <a:t>1</a:t>
            </a:r>
            <a:r>
              <a:rPr lang="en-GB" sz="900" spc="-70" dirty="0">
                <a:solidFill>
                  <a:srgbClr val="231F20"/>
                </a:solidFill>
                <a:latin typeface="Quicksand" pitchFamily="2" charset="0"/>
                <a:cs typeface="Tahoma"/>
              </a:rPr>
              <a:t>2</a:t>
            </a:r>
            <a:endParaRPr sz="900" dirty="0">
              <a:latin typeface="Quicksand" pitchFamily="2" charset="0"/>
              <a:cs typeface="Tahoma"/>
            </a:endParaRPr>
          </a:p>
        </p:txBody>
      </p:sp>
      <p:sp>
        <p:nvSpPr>
          <p:cNvPr id="10" name="object 3">
            <a:extLst>
              <a:ext uri="{FF2B5EF4-FFF2-40B4-BE49-F238E27FC236}">
                <a16:creationId xmlns:a16="http://schemas.microsoft.com/office/drawing/2014/main" id="{4DCD11DE-4BA4-788F-B1E3-E2B7EE4ED6C2}"/>
              </a:ext>
            </a:extLst>
          </p:cNvPr>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sp>
        <p:nvSpPr>
          <p:cNvPr id="14" name="object 7">
            <a:extLst>
              <a:ext uri="{FF2B5EF4-FFF2-40B4-BE49-F238E27FC236}">
                <a16:creationId xmlns:a16="http://schemas.microsoft.com/office/drawing/2014/main" id="{453DA907-3274-42E0-844F-9FDCC722A5B3}"/>
              </a:ext>
            </a:extLst>
          </p:cNvPr>
          <p:cNvSpPr txBox="1">
            <a:spLocks/>
          </p:cNvSpPr>
          <p:nvPr/>
        </p:nvSpPr>
        <p:spPr>
          <a:xfrm>
            <a:off x="562494" y="650943"/>
            <a:ext cx="2842351" cy="391160"/>
          </a:xfrm>
          <a:prstGeom prst="rect">
            <a:avLst/>
          </a:prstGeom>
        </p:spPr>
        <p:txBody>
          <a:bodyPr vert="horz" wrap="square" lIns="0" tIns="12700" rIns="0" bIns="0" rtlCol="0">
            <a:spAutoFit/>
          </a:bodyPr>
          <a:lstStyle>
            <a:lvl1pPr>
              <a:defRPr sz="2400" b="1" i="0">
                <a:solidFill>
                  <a:schemeClr val="bg1"/>
                </a:solidFill>
                <a:latin typeface="Tahoma"/>
                <a:ea typeface="+mj-ea"/>
                <a:cs typeface="Tahoma"/>
              </a:defRPr>
            </a:lvl1pPr>
          </a:lstStyle>
          <a:p>
            <a:pPr marL="12700">
              <a:spcBef>
                <a:spcPts val="100"/>
              </a:spcBef>
            </a:pPr>
            <a:r>
              <a:rPr lang="en-GB" spc="-10">
                <a:latin typeface="Quicksand Medium" pitchFamily="2" charset="0"/>
              </a:rPr>
              <a:t>About</a:t>
            </a:r>
            <a:r>
              <a:rPr lang="en-GB" spc="-105">
                <a:latin typeface="Quicksand Medium" pitchFamily="2" charset="0"/>
              </a:rPr>
              <a:t> </a:t>
            </a:r>
            <a:r>
              <a:rPr lang="en-GB">
                <a:latin typeface="Quicksand Medium" pitchFamily="2" charset="0"/>
              </a:rPr>
              <a:t>our</a:t>
            </a:r>
            <a:r>
              <a:rPr lang="en-GB" spc="-105">
                <a:latin typeface="Quicksand Medium" pitchFamily="2" charset="0"/>
              </a:rPr>
              <a:t> </a:t>
            </a:r>
            <a:r>
              <a:rPr lang="en-GB" spc="-25">
                <a:latin typeface="Quicksand Medium" pitchFamily="2" charset="0"/>
              </a:rPr>
              <a:t>Trust</a:t>
            </a:r>
            <a:endParaRPr lang="en-GB" spc="-25" dirty="0">
              <a:latin typeface="Quicksand Medium" pitchFamily="2" charset="0"/>
            </a:endParaRPr>
          </a:p>
        </p:txBody>
      </p:sp>
      <p:pic>
        <p:nvPicPr>
          <p:cNvPr id="3" name="Picture 2">
            <a:extLst>
              <a:ext uri="{FF2B5EF4-FFF2-40B4-BE49-F238E27FC236}">
                <a16:creationId xmlns:a16="http://schemas.microsoft.com/office/drawing/2014/main" id="{5B04092F-F81E-49E5-8E1F-541585AF4A01}"/>
              </a:ext>
            </a:extLst>
          </p:cNvPr>
          <p:cNvPicPr>
            <a:picLocks noChangeAspect="1"/>
          </p:cNvPicPr>
          <p:nvPr/>
        </p:nvPicPr>
        <p:blipFill>
          <a:blip r:embed="rId3"/>
          <a:stretch>
            <a:fillRect/>
          </a:stretch>
        </p:blipFill>
        <p:spPr>
          <a:xfrm>
            <a:off x="273050" y="3230248"/>
            <a:ext cx="3078747" cy="6870787"/>
          </a:xfrm>
          <a:prstGeom prst="rect">
            <a:avLst/>
          </a:prstGeom>
        </p:spPr>
      </p:pic>
      <p:pic>
        <p:nvPicPr>
          <p:cNvPr id="7" name="Picture 6">
            <a:extLst>
              <a:ext uri="{FF2B5EF4-FFF2-40B4-BE49-F238E27FC236}">
                <a16:creationId xmlns:a16="http://schemas.microsoft.com/office/drawing/2014/main" id="{F1144559-693D-4F78-96D2-8788C078CAB5}"/>
              </a:ext>
            </a:extLst>
          </p:cNvPr>
          <p:cNvPicPr>
            <a:picLocks noChangeAspect="1"/>
          </p:cNvPicPr>
          <p:nvPr/>
        </p:nvPicPr>
        <p:blipFill>
          <a:blip r:embed="rId4"/>
          <a:stretch>
            <a:fillRect/>
          </a:stretch>
        </p:blipFill>
        <p:spPr>
          <a:xfrm>
            <a:off x="3549650" y="2465854"/>
            <a:ext cx="3121423" cy="7248772"/>
          </a:xfrm>
          <a:prstGeom prst="rect">
            <a:avLst/>
          </a:prstGeom>
        </p:spPr>
      </p:pic>
    </p:spTree>
    <p:extLst>
      <p:ext uri="{BB962C8B-B14F-4D97-AF65-F5344CB8AC3E}">
        <p14:creationId xmlns:p14="http://schemas.microsoft.com/office/powerpoint/2010/main" val="1298795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4821" y="9563303"/>
            <a:ext cx="155575" cy="151323"/>
          </a:xfrm>
          <a:prstGeom prst="rect">
            <a:avLst/>
          </a:prstGeom>
        </p:spPr>
        <p:txBody>
          <a:bodyPr vert="horz" wrap="square" lIns="0" tIns="12700" rIns="0" bIns="0" rtlCol="0">
            <a:spAutoFit/>
          </a:bodyPr>
          <a:lstStyle/>
          <a:p>
            <a:pPr marL="12700">
              <a:lnSpc>
                <a:spcPct val="100000"/>
              </a:lnSpc>
              <a:spcBef>
                <a:spcPts val="100"/>
              </a:spcBef>
            </a:pPr>
            <a:r>
              <a:rPr lang="en-GB" sz="900" spc="-25" dirty="0">
                <a:solidFill>
                  <a:srgbClr val="231F20"/>
                </a:solidFill>
                <a:latin typeface="Quicksand" pitchFamily="2" charset="0"/>
                <a:cs typeface="Tahoma"/>
              </a:rPr>
              <a:t>13</a:t>
            </a:r>
            <a:endParaRPr sz="900" dirty="0">
              <a:latin typeface="Quicksand" pitchFamily="2" charset="0"/>
              <a:cs typeface="Tahoma"/>
            </a:endParaRPr>
          </a:p>
        </p:txBody>
      </p:sp>
      <p:sp>
        <p:nvSpPr>
          <p:cNvPr id="3" name="object 3"/>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grpSp>
        <p:nvGrpSpPr>
          <p:cNvPr id="4" name="object 4"/>
          <p:cNvGrpSpPr/>
          <p:nvPr/>
        </p:nvGrpSpPr>
        <p:grpSpPr>
          <a:xfrm>
            <a:off x="0" y="3"/>
            <a:ext cx="7560309" cy="2950210"/>
            <a:chOff x="0" y="3"/>
            <a:chExt cx="7560309" cy="2950210"/>
          </a:xfrm>
        </p:grpSpPr>
        <p:sp>
          <p:nvSpPr>
            <p:cNvPr id="5" name="object 5"/>
            <p:cNvSpPr/>
            <p:nvPr/>
          </p:nvSpPr>
          <p:spPr>
            <a:xfrm>
              <a:off x="0" y="3"/>
              <a:ext cx="7560309" cy="2610485"/>
            </a:xfrm>
            <a:custGeom>
              <a:avLst/>
              <a:gdLst/>
              <a:ahLst/>
              <a:cxnLst/>
              <a:rect l="l" t="t" r="r" b="b"/>
              <a:pathLst>
                <a:path w="7560309" h="2610485">
                  <a:moveTo>
                    <a:pt x="7559992" y="0"/>
                  </a:moveTo>
                  <a:lnTo>
                    <a:pt x="0" y="0"/>
                  </a:lnTo>
                  <a:lnTo>
                    <a:pt x="0" y="1691995"/>
                  </a:lnTo>
                  <a:lnTo>
                    <a:pt x="521995" y="2123986"/>
                  </a:lnTo>
                  <a:lnTo>
                    <a:pt x="1419999" y="2501988"/>
                  </a:lnTo>
                  <a:lnTo>
                    <a:pt x="2231999" y="2555989"/>
                  </a:lnTo>
                  <a:lnTo>
                    <a:pt x="2970009" y="2501988"/>
                  </a:lnTo>
                  <a:lnTo>
                    <a:pt x="3797998" y="2141969"/>
                  </a:lnTo>
                  <a:lnTo>
                    <a:pt x="4739995" y="1457985"/>
                  </a:lnTo>
                  <a:lnTo>
                    <a:pt x="5292001" y="1277975"/>
                  </a:lnTo>
                  <a:lnTo>
                    <a:pt x="5723991" y="1277975"/>
                  </a:lnTo>
                  <a:lnTo>
                    <a:pt x="6320002" y="1439976"/>
                  </a:lnTo>
                  <a:lnTo>
                    <a:pt x="6839991" y="1817979"/>
                  </a:lnTo>
                  <a:lnTo>
                    <a:pt x="7559992" y="2609977"/>
                  </a:lnTo>
                  <a:lnTo>
                    <a:pt x="7559992"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288010"/>
              <a:ext cx="7559992" cy="2662157"/>
            </a:xfrm>
            <a:prstGeom prst="rect">
              <a:avLst/>
            </a:prstGeom>
          </p:spPr>
        </p:pic>
      </p:grpSp>
      <p:sp>
        <p:nvSpPr>
          <p:cNvPr id="7" name="object 7"/>
          <p:cNvSpPr txBox="1">
            <a:spLocks noGrp="1"/>
          </p:cNvSpPr>
          <p:nvPr>
            <p:ph type="title"/>
          </p:nvPr>
        </p:nvSpPr>
        <p:spPr>
          <a:xfrm>
            <a:off x="707299" y="666664"/>
            <a:ext cx="3422650" cy="804195"/>
          </a:xfrm>
          <a:prstGeom prst="rect">
            <a:avLst/>
          </a:prstGeom>
        </p:spPr>
        <p:txBody>
          <a:bodyPr vert="horz" wrap="square" lIns="0" tIns="12700" rIns="0" bIns="0" rtlCol="0">
            <a:spAutoFit/>
          </a:bodyPr>
          <a:lstStyle/>
          <a:p>
            <a:pPr marL="12700" marR="5080">
              <a:lnSpc>
                <a:spcPct val="111100"/>
              </a:lnSpc>
              <a:spcBef>
                <a:spcPts val="100"/>
              </a:spcBef>
            </a:pPr>
            <a:r>
              <a:rPr spc="-30" dirty="0">
                <a:latin typeface="Quicksand" pitchFamily="2" charset="0"/>
              </a:rPr>
              <a:t>Additional</a:t>
            </a:r>
            <a:r>
              <a:rPr spc="-120" dirty="0">
                <a:latin typeface="Quicksand" pitchFamily="2" charset="0"/>
              </a:rPr>
              <a:t> </a:t>
            </a:r>
            <a:r>
              <a:rPr spc="-50" dirty="0">
                <a:latin typeface="Quicksand" pitchFamily="2" charset="0"/>
              </a:rPr>
              <a:t>Information </a:t>
            </a:r>
            <a:r>
              <a:rPr dirty="0">
                <a:latin typeface="Quicksand" pitchFamily="2" charset="0"/>
              </a:rPr>
              <a:t>for</a:t>
            </a:r>
            <a:r>
              <a:rPr spc="110" dirty="0">
                <a:latin typeface="Quicksand" pitchFamily="2" charset="0"/>
              </a:rPr>
              <a:t> </a:t>
            </a:r>
            <a:r>
              <a:rPr spc="-10" dirty="0">
                <a:latin typeface="Quicksand" pitchFamily="2" charset="0"/>
              </a:rPr>
              <a:t>Applicants</a:t>
            </a:r>
          </a:p>
        </p:txBody>
      </p:sp>
      <p:sp>
        <p:nvSpPr>
          <p:cNvPr id="8" name="object 8"/>
          <p:cNvSpPr txBox="1"/>
          <p:nvPr/>
        </p:nvSpPr>
        <p:spPr>
          <a:xfrm>
            <a:off x="425451" y="3112216"/>
            <a:ext cx="4238268" cy="5259388"/>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Quicksand Medium" pitchFamily="2" charset="0"/>
              </a:rPr>
              <a:t>Conditions of Service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The conditions of service applicable to this post are the Conditions of Service for School Teachers in England and Wales (the Burgundy Book) and the School Teachers Pay and Conditions document </a:t>
            </a:r>
            <a:r>
              <a:rPr lang="en-GB" sz="1100" dirty="0">
                <a:latin typeface="Quicksand Medium" pitchFamily="2" charset="0"/>
                <a:ea typeface="Calibri" panose="020F0502020204030204" pitchFamily="34" charset="0"/>
                <a:cs typeface="Calibri" panose="020F0502020204030204" pitchFamily="34" charset="0"/>
              </a:rPr>
              <a:t>as </a:t>
            </a:r>
            <a:r>
              <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amended/supplemented by local decisions made by Northern Leaders Trust.</a:t>
            </a: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Quicksand Medium"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Quicksand Medium" pitchFamily="2" charset="0"/>
              </a:rPr>
              <a:t>Pay and Grading</a:t>
            </a: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ndParaRPr>
          </a:p>
          <a:p>
            <a:pPr marL="12700" marR="5080">
              <a:spcBef>
                <a:spcPts val="505"/>
              </a:spcBef>
            </a:pPr>
            <a:r>
              <a:rPr lang="en-GB" sz="1100" dirty="0">
                <a:solidFill>
                  <a:schemeClr val="tx1"/>
                </a:solidFill>
                <a:latin typeface="Quicksand Medium" pitchFamily="2" charset="0"/>
                <a:cs typeface="Tahoma"/>
              </a:rPr>
              <a:t>The</a:t>
            </a:r>
            <a:r>
              <a:rPr lang="en-GB" sz="1100" spc="2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salary</a:t>
            </a:r>
            <a:r>
              <a:rPr lang="en-GB" sz="1100" spc="3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range</a:t>
            </a:r>
            <a:r>
              <a:rPr lang="en-GB" sz="1100" spc="3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for</a:t>
            </a:r>
            <a:r>
              <a:rPr lang="en-GB" sz="1100" spc="3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the</a:t>
            </a:r>
            <a:r>
              <a:rPr lang="en-GB" sz="1100" spc="3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post</a:t>
            </a:r>
            <a:r>
              <a:rPr lang="en-GB" sz="1100" spc="3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is</a:t>
            </a:r>
            <a:r>
              <a:rPr lang="en-GB" sz="1100" spc="30" dirty="0">
                <a:solidFill>
                  <a:schemeClr val="tx1"/>
                </a:solidFill>
                <a:latin typeface="Quicksand Medium" pitchFamily="2" charset="0"/>
                <a:cs typeface="Tahoma"/>
              </a:rPr>
              <a:t> </a:t>
            </a:r>
            <a:r>
              <a:rPr lang="en-GB" sz="1100" dirty="0">
                <a:latin typeface="Quicksand Medium" pitchFamily="2" charset="0"/>
              </a:rPr>
              <a:t>M/UPR £30,000 to £46,525 plus TLR1b £11,408 pa</a:t>
            </a:r>
            <a:r>
              <a:rPr lang="en-GB" sz="1100" dirty="0">
                <a:solidFill>
                  <a:schemeClr val="tx1"/>
                </a:solidFill>
                <a:latin typeface="Quicksand Medium" pitchFamily="2" charset="0"/>
                <a:cs typeface="Tahoma"/>
              </a:rPr>
              <a:t>. Salary</a:t>
            </a:r>
            <a:r>
              <a:rPr lang="en-GB" sz="1100" spc="7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will</a:t>
            </a:r>
            <a:r>
              <a:rPr lang="en-GB" sz="1100" spc="7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be</a:t>
            </a:r>
            <a:r>
              <a:rPr lang="en-GB" sz="1100" spc="7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dependent</a:t>
            </a:r>
            <a:r>
              <a:rPr lang="en-GB" sz="1100" spc="75" dirty="0">
                <a:solidFill>
                  <a:schemeClr val="tx1"/>
                </a:solidFill>
                <a:latin typeface="Quicksand Medium" pitchFamily="2" charset="0"/>
                <a:cs typeface="Tahoma"/>
              </a:rPr>
              <a:t> </a:t>
            </a:r>
            <a:r>
              <a:rPr lang="en-GB" sz="1100" spc="-20" dirty="0">
                <a:solidFill>
                  <a:schemeClr val="tx1"/>
                </a:solidFill>
                <a:latin typeface="Quicksand Medium" pitchFamily="2" charset="0"/>
                <a:cs typeface="Tahoma"/>
              </a:rPr>
              <a:t>upon </a:t>
            </a:r>
            <a:r>
              <a:rPr lang="en-GB" sz="1100" dirty="0">
                <a:solidFill>
                  <a:schemeClr val="tx1"/>
                </a:solidFill>
                <a:latin typeface="Quicksand Medium" pitchFamily="2" charset="0"/>
                <a:cs typeface="Tahoma"/>
              </a:rPr>
              <a:t>current</a:t>
            </a:r>
            <a:r>
              <a:rPr lang="en-GB" sz="1100" spc="55" dirty="0">
                <a:solidFill>
                  <a:schemeClr val="tx1"/>
                </a:solidFill>
                <a:latin typeface="Quicksand Medium" pitchFamily="2" charset="0"/>
                <a:cs typeface="Tahoma"/>
              </a:rPr>
              <a:t> pay</a:t>
            </a:r>
            <a:r>
              <a:rPr lang="en-GB" sz="1100" spc="6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point</a:t>
            </a:r>
            <a:r>
              <a:rPr lang="en-GB" sz="1100" spc="6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and</a:t>
            </a:r>
            <a:r>
              <a:rPr lang="en-GB" sz="1100" spc="6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relevant</a:t>
            </a:r>
            <a:r>
              <a:rPr lang="en-GB" sz="1100" spc="6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experience.</a:t>
            </a:r>
            <a:r>
              <a:rPr lang="en-GB" sz="1100" spc="65" dirty="0">
                <a:solidFill>
                  <a:schemeClr val="tx1"/>
                </a:solidFill>
                <a:latin typeface="Quicksand Medium" pitchFamily="2" charset="0"/>
                <a:cs typeface="Tahoma"/>
              </a:rPr>
              <a:t> </a:t>
            </a:r>
          </a:p>
          <a:p>
            <a:pPr>
              <a:spcAft>
                <a:spcPts val="0"/>
              </a:spcAft>
            </a:pPr>
            <a:r>
              <a:rPr lang="en-US" sz="1100" b="1" dirty="0">
                <a:latin typeface="Quicksand" pitchFamily="2" charset="0"/>
                <a:ea typeface="Times New Roman" panose="02020603050405020304" pitchFamily="18" charset="0"/>
                <a:cs typeface="Calibri" panose="020F0502020204030204" pitchFamily="34" charset="0"/>
              </a:rPr>
              <a:t> </a:t>
            </a:r>
            <a:endParaRPr lang="en-GB" sz="1100" spc="65" dirty="0">
              <a:solidFill>
                <a:schemeClr val="tx1"/>
              </a:solidFill>
              <a:latin typeface="Quicksand Medium" pitchFamily="2" charset="0"/>
              <a:cs typeface="Tahoma"/>
            </a:endParaRPr>
          </a:p>
          <a:p>
            <a:pPr marL="12700" marR="5080">
              <a:spcBef>
                <a:spcPts val="505"/>
              </a:spcBef>
            </a:pPr>
            <a:r>
              <a:rPr lang="en-GB" sz="1100" spc="-10" dirty="0">
                <a:solidFill>
                  <a:schemeClr val="tx1"/>
                </a:solidFill>
                <a:latin typeface="Quicksand Medium" pitchFamily="2" charset="0"/>
                <a:cs typeface="Tahoma"/>
              </a:rPr>
              <a:t>Progression </a:t>
            </a:r>
            <a:r>
              <a:rPr lang="en-GB" sz="1100" dirty="0">
                <a:solidFill>
                  <a:schemeClr val="tx1"/>
                </a:solidFill>
                <a:latin typeface="Quicksand Medium" pitchFamily="2" charset="0"/>
                <a:cs typeface="Tahoma"/>
              </a:rPr>
              <a:t>through</a:t>
            </a:r>
            <a:r>
              <a:rPr lang="en-GB" sz="1100" spc="11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the</a:t>
            </a:r>
            <a:r>
              <a:rPr lang="en-GB" sz="1100" spc="114"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salary</a:t>
            </a:r>
            <a:r>
              <a:rPr lang="en-GB" sz="1100" spc="114"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range</a:t>
            </a:r>
            <a:r>
              <a:rPr lang="en-GB" sz="1100" spc="114"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is</a:t>
            </a:r>
            <a:r>
              <a:rPr lang="en-GB" sz="1100" spc="114"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considered</a:t>
            </a:r>
            <a:r>
              <a:rPr lang="en-GB" sz="1100" spc="114"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annually</a:t>
            </a:r>
            <a:r>
              <a:rPr lang="en-GB" sz="1100" spc="114"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and</a:t>
            </a:r>
            <a:r>
              <a:rPr lang="en-GB" sz="1100" spc="114" dirty="0">
                <a:solidFill>
                  <a:schemeClr val="tx1"/>
                </a:solidFill>
                <a:latin typeface="Quicksand Medium" pitchFamily="2" charset="0"/>
                <a:cs typeface="Tahoma"/>
              </a:rPr>
              <a:t> </a:t>
            </a:r>
            <a:r>
              <a:rPr lang="en-GB" sz="1100" spc="-25" dirty="0">
                <a:solidFill>
                  <a:schemeClr val="tx1"/>
                </a:solidFill>
                <a:latin typeface="Quicksand Medium" pitchFamily="2" charset="0"/>
                <a:cs typeface="Tahoma"/>
              </a:rPr>
              <a:t>is </a:t>
            </a:r>
            <a:r>
              <a:rPr lang="en-GB" sz="1100" dirty="0">
                <a:solidFill>
                  <a:schemeClr val="tx1"/>
                </a:solidFill>
                <a:latin typeface="Quicksand Medium" pitchFamily="2" charset="0"/>
                <a:cs typeface="Tahoma"/>
              </a:rPr>
              <a:t>subject</a:t>
            </a:r>
            <a:r>
              <a:rPr lang="en-GB" sz="1100" spc="17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to</a:t>
            </a:r>
            <a:r>
              <a:rPr lang="en-GB" sz="1100" spc="17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successful</a:t>
            </a:r>
            <a:r>
              <a:rPr lang="en-GB" sz="1100" spc="17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performance</a:t>
            </a:r>
            <a:r>
              <a:rPr lang="en-GB" sz="1100" spc="18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appraisals</a:t>
            </a:r>
            <a:r>
              <a:rPr lang="en-GB" sz="1100" spc="17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and</a:t>
            </a:r>
            <a:r>
              <a:rPr lang="en-GB" sz="1100" spc="175" dirty="0">
                <a:solidFill>
                  <a:schemeClr val="tx1"/>
                </a:solidFill>
                <a:latin typeface="Quicksand Medium" pitchFamily="2" charset="0"/>
                <a:cs typeface="Tahoma"/>
              </a:rPr>
              <a:t> </a:t>
            </a:r>
            <a:r>
              <a:rPr lang="en-GB" sz="1100" spc="-10" dirty="0">
                <a:solidFill>
                  <a:schemeClr val="tx1"/>
                </a:solidFill>
                <a:latin typeface="Quicksand Medium" pitchFamily="2" charset="0"/>
                <a:cs typeface="Tahoma"/>
              </a:rPr>
              <a:t>meeting </a:t>
            </a:r>
            <a:r>
              <a:rPr lang="en-GB" sz="1100" dirty="0">
                <a:solidFill>
                  <a:schemeClr val="tx1"/>
                </a:solidFill>
                <a:latin typeface="Quicksand Medium" pitchFamily="2" charset="0"/>
                <a:cs typeface="Tahoma"/>
              </a:rPr>
              <a:t>progression</a:t>
            </a:r>
            <a:r>
              <a:rPr lang="en-GB" sz="1100" spc="240" dirty="0">
                <a:solidFill>
                  <a:schemeClr val="tx1"/>
                </a:solidFill>
                <a:latin typeface="Quicksand Medium" pitchFamily="2" charset="0"/>
                <a:cs typeface="Tahoma"/>
              </a:rPr>
              <a:t> </a:t>
            </a:r>
            <a:r>
              <a:rPr lang="en-GB" sz="1100" spc="-10" dirty="0">
                <a:solidFill>
                  <a:schemeClr val="tx1"/>
                </a:solidFill>
                <a:latin typeface="Quicksand Medium" pitchFamily="2" charset="0"/>
                <a:cs typeface="Tahoma"/>
              </a:rPr>
              <a:t>criteria.</a:t>
            </a:r>
            <a:endParaRPr lang="en-GB" sz="1100" dirty="0">
              <a:solidFill>
                <a:schemeClr val="tx1"/>
              </a:solidFill>
              <a:latin typeface="Quicksand Medium" pitchFamily="2" charset="0"/>
              <a:cs typeface="Tahom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Quicksand Medium"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Status</a:t>
            </a: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100" dirty="0">
                <a:latin typeface="Quicksand Medium" pitchFamily="2" charset="0"/>
                <a:ea typeface="Calibri" panose="020F0502020204030204" pitchFamily="34" charset="0"/>
                <a:cs typeface="Calibri" panose="020F0502020204030204" pitchFamily="34" charset="0"/>
              </a:rPr>
              <a:t>This is a permanent post.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Pension Scheme</a:t>
            </a: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The postholder will be automatically enrolled in the Teachers’ Pension Scheme.  Further details can be found at </a:t>
            </a:r>
            <a:r>
              <a:rPr kumimoji="0" lang="en-GB" sz="1100" b="0" i="0" u="sng" strike="noStrike" kern="0" cap="none" spc="0" normalizeH="0" baseline="0" noProof="0" dirty="0">
                <a:ln>
                  <a:noFill/>
                </a:ln>
                <a:solidFill>
                  <a:srgbClr val="0000FF"/>
                </a:solidFill>
                <a:effectLst/>
                <a:uLnTx/>
                <a:uFillTx/>
                <a:latin typeface="Quicksand Medium" pitchFamily="2" charset="0"/>
                <a:ea typeface="Calibri" panose="020F0502020204030204" pitchFamily="34" charset="0"/>
                <a:cs typeface="Calibri" panose="020F0502020204030204" pitchFamily="34" charset="0"/>
                <a:hlinkClick r:id="rId3"/>
              </a:rPr>
              <a:t>www.teacherspensions.co.uk</a:t>
            </a:r>
            <a:r>
              <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Calibri" panose="020F0502020204030204" pitchFamily="34" charset="0"/>
              </a:rPr>
              <a:t>. </a:t>
            </a:r>
          </a:p>
          <a:p>
            <a:pPr marL="0" marR="0" lvl="0" indent="0" defTabSz="914400" eaLnBrk="1" fontAlgn="auto" latinLnBrk="0" hangingPunct="1">
              <a:lnSpc>
                <a:spcPct val="100000"/>
              </a:lnSpc>
              <a:buClrTx/>
              <a:buSzTx/>
              <a:buFontTx/>
              <a:buNone/>
              <a:tabLst/>
              <a:defRPr/>
            </a:pPr>
            <a:endParaRPr lang="en-GB" sz="1100" dirty="0">
              <a:solidFill>
                <a:schemeClr val="tx1"/>
              </a:solidFill>
              <a:latin typeface="Quicksand Medium" pitchFamily="2" charset="0"/>
              <a:ea typeface="Calibri" panose="020F0502020204030204" pitchFamily="34" charset="0"/>
              <a:cs typeface="Calibri" panose="020F0502020204030204" pitchFamily="34" charset="0"/>
            </a:endParaRPr>
          </a:p>
          <a:p>
            <a:pPr marL="12700">
              <a:lnSpc>
                <a:spcPct val="100000"/>
              </a:lnSpc>
            </a:pPr>
            <a:r>
              <a:rPr lang="en-GB" sz="1100" b="1" spc="-25" dirty="0">
                <a:solidFill>
                  <a:schemeClr val="tx1"/>
                </a:solidFill>
                <a:latin typeface="Quicksand Medium" pitchFamily="2" charset="0"/>
                <a:cs typeface="Tahoma"/>
              </a:rPr>
              <a:t>Equal</a:t>
            </a:r>
            <a:r>
              <a:rPr lang="en-GB" sz="1100" b="1" spc="-45" dirty="0">
                <a:solidFill>
                  <a:schemeClr val="tx1"/>
                </a:solidFill>
                <a:latin typeface="Quicksand Medium" pitchFamily="2" charset="0"/>
                <a:cs typeface="Tahoma"/>
              </a:rPr>
              <a:t> </a:t>
            </a:r>
            <a:r>
              <a:rPr lang="en-GB" sz="1100" b="1" spc="-10" dirty="0">
                <a:solidFill>
                  <a:schemeClr val="tx1"/>
                </a:solidFill>
                <a:latin typeface="Quicksand Medium" pitchFamily="2" charset="0"/>
                <a:cs typeface="Tahoma"/>
              </a:rPr>
              <a:t>Opportunities</a:t>
            </a:r>
            <a:endParaRPr lang="en-GB" sz="1100" dirty="0">
              <a:solidFill>
                <a:schemeClr val="tx1"/>
              </a:solidFill>
              <a:latin typeface="Quicksand Medium" pitchFamily="2" charset="0"/>
              <a:cs typeface="Tahoma"/>
            </a:endParaRPr>
          </a:p>
          <a:p>
            <a:pPr marL="12700" marR="339090">
              <a:lnSpc>
                <a:spcPct val="120400"/>
              </a:lnSpc>
            </a:pPr>
            <a:r>
              <a:rPr lang="en-GB" sz="1100" dirty="0">
                <a:solidFill>
                  <a:schemeClr val="tx1"/>
                </a:solidFill>
                <a:latin typeface="Quicksand Medium" pitchFamily="2" charset="0"/>
                <a:cs typeface="Tahoma"/>
              </a:rPr>
              <a:t>Northern</a:t>
            </a:r>
            <a:r>
              <a:rPr lang="en-GB" sz="1100" spc="9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Leaders</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Trust</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is</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opposed</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to</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any</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form</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of</a:t>
            </a:r>
            <a:r>
              <a:rPr lang="en-GB" sz="1100" spc="95" dirty="0">
                <a:solidFill>
                  <a:schemeClr val="tx1"/>
                </a:solidFill>
                <a:latin typeface="Quicksand Medium" pitchFamily="2" charset="0"/>
                <a:cs typeface="Tahoma"/>
              </a:rPr>
              <a:t> </a:t>
            </a:r>
            <a:r>
              <a:rPr lang="en-GB" sz="1100" spc="-10" dirty="0">
                <a:solidFill>
                  <a:schemeClr val="tx1"/>
                </a:solidFill>
                <a:latin typeface="Quicksand Medium" pitchFamily="2" charset="0"/>
                <a:cs typeface="Tahoma"/>
              </a:rPr>
              <a:t>unfair </a:t>
            </a:r>
            <a:r>
              <a:rPr lang="en-GB" sz="1100" dirty="0">
                <a:solidFill>
                  <a:schemeClr val="tx1"/>
                </a:solidFill>
                <a:latin typeface="Quicksand Medium" pitchFamily="2" charset="0"/>
                <a:cs typeface="Tahoma"/>
              </a:rPr>
              <a:t>discrimination</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and</a:t>
            </a:r>
            <a:r>
              <a:rPr lang="en-GB" sz="1100" spc="10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is</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publicly</a:t>
            </a:r>
            <a:r>
              <a:rPr lang="en-GB" sz="1100" spc="10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committed</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to</a:t>
            </a:r>
            <a:r>
              <a:rPr lang="en-GB" sz="1100" spc="100"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be</a:t>
            </a:r>
            <a:r>
              <a:rPr lang="en-GB" sz="1100" spc="95" dirty="0">
                <a:solidFill>
                  <a:schemeClr val="tx1"/>
                </a:solidFill>
                <a:latin typeface="Quicksand Medium" pitchFamily="2" charset="0"/>
                <a:cs typeface="Tahoma"/>
              </a:rPr>
              <a:t> </a:t>
            </a:r>
            <a:r>
              <a:rPr lang="en-GB" sz="1100" dirty="0">
                <a:solidFill>
                  <a:schemeClr val="tx1"/>
                </a:solidFill>
                <a:latin typeface="Quicksand Medium" pitchFamily="2" charset="0"/>
                <a:cs typeface="Tahoma"/>
              </a:rPr>
              <a:t>an</a:t>
            </a:r>
            <a:r>
              <a:rPr lang="en-GB" sz="1100" spc="100" dirty="0">
                <a:solidFill>
                  <a:schemeClr val="tx1"/>
                </a:solidFill>
                <a:latin typeface="Quicksand Medium" pitchFamily="2" charset="0"/>
                <a:cs typeface="Tahoma"/>
              </a:rPr>
              <a:t> </a:t>
            </a:r>
            <a:r>
              <a:rPr lang="en-GB" sz="1100" spc="-10" dirty="0">
                <a:solidFill>
                  <a:schemeClr val="tx1"/>
                </a:solidFill>
                <a:latin typeface="Quicksand Medium" pitchFamily="2" charset="0"/>
                <a:cs typeface="Tahoma"/>
              </a:rPr>
              <a:t>equal </a:t>
            </a:r>
            <a:r>
              <a:rPr lang="en-GB" sz="1100" dirty="0">
                <a:solidFill>
                  <a:schemeClr val="tx1"/>
                </a:solidFill>
                <a:latin typeface="Quicksand Medium" pitchFamily="2" charset="0"/>
                <a:cs typeface="Tahoma"/>
              </a:rPr>
              <a:t>opportunity</a:t>
            </a:r>
            <a:r>
              <a:rPr lang="en-GB" sz="1100" spc="229" dirty="0">
                <a:solidFill>
                  <a:schemeClr val="tx1"/>
                </a:solidFill>
                <a:latin typeface="Quicksand Medium" pitchFamily="2" charset="0"/>
                <a:cs typeface="Tahoma"/>
              </a:rPr>
              <a:t> </a:t>
            </a:r>
            <a:r>
              <a:rPr lang="en-GB" sz="1100" spc="-10" dirty="0">
                <a:solidFill>
                  <a:schemeClr val="tx1"/>
                </a:solidFill>
                <a:latin typeface="Quicksand Medium" pitchFamily="2" charset="0"/>
                <a:cs typeface="Tahoma"/>
              </a:rPr>
              <a:t>employer.</a:t>
            </a:r>
            <a:endParaRPr lang="en-GB" sz="1100" dirty="0">
              <a:solidFill>
                <a:schemeClr val="tx1"/>
              </a:solidFill>
              <a:latin typeface="Quicksand Medium" pitchFamily="2" charset="0"/>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ysClr val="windowText" lastClr="000000"/>
              </a:solidFill>
              <a:effectLst/>
              <a:uLnTx/>
              <a:uFillTx/>
              <a:latin typeface="Quicksand Medium" pitchFamily="2" charset="0"/>
              <a:ea typeface="Calibri" panose="020F0502020204030204" pitchFamily="34" charset="0"/>
              <a:cs typeface="Times New Roman" panose="02020603050405020304" pitchFamily="18" charset="0"/>
            </a:endParaRPr>
          </a:p>
          <a:p>
            <a:r>
              <a:rPr lang="en-GB" sz="1800" b="1" dirty="0"/>
              <a:t> </a:t>
            </a:r>
            <a:endParaRPr lang="en-GB" sz="1800" dirty="0"/>
          </a:p>
        </p:txBody>
      </p:sp>
      <p:sp>
        <p:nvSpPr>
          <p:cNvPr id="12" name="object 12"/>
          <p:cNvSpPr txBox="1"/>
          <p:nvPr/>
        </p:nvSpPr>
        <p:spPr>
          <a:xfrm>
            <a:off x="4907300" y="3461304"/>
            <a:ext cx="2071350" cy="2382704"/>
          </a:xfrm>
          <a:prstGeom prst="rect">
            <a:avLst/>
          </a:prstGeom>
        </p:spPr>
        <p:txBody>
          <a:bodyPr vert="horz" wrap="square" lIns="0" tIns="12700" rIns="0" bIns="0" rtlCol="0">
            <a:spAutoFit/>
          </a:bodyPr>
          <a:lstStyle/>
          <a:p>
            <a:pPr marL="12700"/>
            <a:r>
              <a:rPr sz="1100" b="1" spc="-10" dirty="0">
                <a:solidFill>
                  <a:srgbClr val="26B293"/>
                </a:solidFill>
                <a:latin typeface="Quicksand Medium" pitchFamily="2" charset="0"/>
                <a:cs typeface="Tahoma"/>
              </a:rPr>
              <a:t>Safeguarding</a:t>
            </a:r>
            <a:endParaRPr sz="1100" dirty="0">
              <a:latin typeface="Quicksand Medium" pitchFamily="2" charset="0"/>
              <a:cs typeface="Tahoma"/>
            </a:endParaRPr>
          </a:p>
          <a:p>
            <a:pPr marL="12700" marR="159385"/>
            <a:r>
              <a:rPr sz="1100" dirty="0">
                <a:solidFill>
                  <a:srgbClr val="212D54"/>
                </a:solidFill>
                <a:latin typeface="Quicksand Medium" pitchFamily="2" charset="0"/>
                <a:cs typeface="Tahoma"/>
              </a:rPr>
              <a:t>Northern</a:t>
            </a:r>
            <a:r>
              <a:rPr sz="1100" spc="114" dirty="0">
                <a:solidFill>
                  <a:srgbClr val="212D54"/>
                </a:solidFill>
                <a:latin typeface="Quicksand Medium" pitchFamily="2" charset="0"/>
                <a:cs typeface="Tahoma"/>
              </a:rPr>
              <a:t> </a:t>
            </a:r>
            <a:r>
              <a:rPr sz="1100" dirty="0">
                <a:solidFill>
                  <a:srgbClr val="212D54"/>
                </a:solidFill>
                <a:latin typeface="Quicksand Medium" pitchFamily="2" charset="0"/>
                <a:cs typeface="Tahoma"/>
              </a:rPr>
              <a:t>Leaders</a:t>
            </a:r>
            <a:r>
              <a:rPr sz="1100" spc="12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Trust</a:t>
            </a:r>
            <a:r>
              <a:rPr sz="1100" spc="120" dirty="0">
                <a:solidFill>
                  <a:srgbClr val="212D54"/>
                </a:solidFill>
                <a:latin typeface="Quicksand Medium" pitchFamily="2" charset="0"/>
                <a:cs typeface="Tahoma"/>
              </a:rPr>
              <a:t> </a:t>
            </a:r>
            <a:r>
              <a:rPr sz="1100" spc="-25" dirty="0">
                <a:solidFill>
                  <a:srgbClr val="212D54"/>
                </a:solidFill>
                <a:latin typeface="Quicksand Medium" pitchFamily="2" charset="0"/>
                <a:cs typeface="Tahoma"/>
              </a:rPr>
              <a:t>is </a:t>
            </a:r>
            <a:r>
              <a:rPr sz="1100" dirty="0">
                <a:solidFill>
                  <a:srgbClr val="212D54"/>
                </a:solidFill>
                <a:latin typeface="Quicksand Medium" pitchFamily="2" charset="0"/>
                <a:cs typeface="Tahoma"/>
              </a:rPr>
              <a:t>committed</a:t>
            </a:r>
            <a:r>
              <a:rPr sz="1100" spc="1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1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safeguarding</a:t>
            </a:r>
            <a:r>
              <a:rPr sz="1100" spc="200" dirty="0">
                <a:solidFill>
                  <a:srgbClr val="212D54"/>
                </a:solidFill>
                <a:latin typeface="Quicksand Medium" pitchFamily="2" charset="0"/>
                <a:cs typeface="Tahoma"/>
              </a:rPr>
              <a:t> </a:t>
            </a:r>
            <a:r>
              <a:rPr sz="1100" spc="-25" dirty="0">
                <a:solidFill>
                  <a:srgbClr val="212D54"/>
                </a:solidFill>
                <a:latin typeface="Quicksand Medium" pitchFamily="2" charset="0"/>
                <a:cs typeface="Tahoma"/>
              </a:rPr>
              <a:t>and </a:t>
            </a:r>
            <a:r>
              <a:rPr sz="1100" dirty="0">
                <a:solidFill>
                  <a:srgbClr val="212D54"/>
                </a:solidFill>
                <a:latin typeface="Quicksand Medium" pitchFamily="2" charset="0"/>
                <a:cs typeface="Tahoma"/>
              </a:rPr>
              <a:t>promoting</a:t>
            </a:r>
            <a:r>
              <a:rPr sz="1100" spc="10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the</a:t>
            </a:r>
            <a:r>
              <a:rPr sz="1100" spc="10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welfare</a:t>
            </a:r>
            <a:r>
              <a:rPr sz="1100" spc="10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of</a:t>
            </a:r>
            <a:r>
              <a:rPr sz="1100" spc="10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children </a:t>
            </a:r>
            <a:r>
              <a:rPr sz="1100" dirty="0">
                <a:solidFill>
                  <a:srgbClr val="212D54"/>
                </a:solidFill>
                <a:latin typeface="Quicksand Medium" pitchFamily="2" charset="0"/>
                <a:cs typeface="Tahoma"/>
              </a:rPr>
              <a:t>and</a:t>
            </a:r>
            <a:r>
              <a:rPr sz="1100" spc="12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young</a:t>
            </a:r>
            <a:r>
              <a:rPr sz="1100" spc="12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people</a:t>
            </a:r>
            <a:r>
              <a:rPr sz="1100" spc="12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and</a:t>
            </a:r>
            <a:r>
              <a:rPr sz="1100" spc="12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expects</a:t>
            </a:r>
            <a:r>
              <a:rPr sz="1100" spc="50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all</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staff</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and</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volunteers</a:t>
            </a:r>
            <a:r>
              <a:rPr sz="1100" spc="8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80"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share </a:t>
            </a:r>
            <a:r>
              <a:rPr sz="1100" dirty="0">
                <a:solidFill>
                  <a:srgbClr val="212D54"/>
                </a:solidFill>
                <a:latin typeface="Quicksand Medium" pitchFamily="2" charset="0"/>
                <a:cs typeface="Tahoma"/>
              </a:rPr>
              <a:t>this</a:t>
            </a:r>
            <a:r>
              <a:rPr sz="1100" spc="5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commitment.</a:t>
            </a:r>
            <a:r>
              <a:rPr sz="1100" spc="6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We</a:t>
            </a:r>
            <a:r>
              <a:rPr sz="1100" spc="6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are</a:t>
            </a:r>
            <a:r>
              <a:rPr sz="1100" spc="60" dirty="0">
                <a:solidFill>
                  <a:srgbClr val="212D54"/>
                </a:solidFill>
                <a:latin typeface="Quicksand Medium" pitchFamily="2" charset="0"/>
                <a:cs typeface="Tahoma"/>
              </a:rPr>
              <a:t> </a:t>
            </a:r>
            <a:r>
              <a:rPr sz="1100" spc="-20" dirty="0">
                <a:solidFill>
                  <a:srgbClr val="212D54"/>
                </a:solidFill>
                <a:latin typeface="Quicksand Medium" pitchFamily="2" charset="0"/>
                <a:cs typeface="Tahoma"/>
              </a:rPr>
              <a:t>fully </a:t>
            </a:r>
            <a:r>
              <a:rPr sz="1100" dirty="0">
                <a:solidFill>
                  <a:srgbClr val="212D54"/>
                </a:solidFill>
                <a:latin typeface="Quicksand Medium" pitchFamily="2" charset="0"/>
                <a:cs typeface="Tahoma"/>
              </a:rPr>
              <a:t>committed</a:t>
            </a:r>
            <a:r>
              <a:rPr sz="1100" spc="13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13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ensuring</a:t>
            </a:r>
            <a:r>
              <a:rPr sz="1100" spc="135" dirty="0">
                <a:solidFill>
                  <a:srgbClr val="212D54"/>
                </a:solidFill>
                <a:latin typeface="Quicksand Medium" pitchFamily="2" charset="0"/>
                <a:cs typeface="Tahoma"/>
              </a:rPr>
              <a:t> </a:t>
            </a:r>
            <a:r>
              <a:rPr sz="1100" spc="-20" dirty="0">
                <a:solidFill>
                  <a:srgbClr val="212D54"/>
                </a:solidFill>
                <a:latin typeface="Quicksand Medium" pitchFamily="2" charset="0"/>
                <a:cs typeface="Tahoma"/>
              </a:rPr>
              <a:t>that </a:t>
            </a:r>
            <a:r>
              <a:rPr sz="1100" dirty="0">
                <a:solidFill>
                  <a:srgbClr val="212D54"/>
                </a:solidFill>
                <a:latin typeface="Quicksand Medium" pitchFamily="2" charset="0"/>
                <a:cs typeface="Tahoma"/>
              </a:rPr>
              <a:t>consistent</a:t>
            </a:r>
            <a:r>
              <a:rPr sz="1100" spc="16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effective</a:t>
            </a:r>
            <a:r>
              <a:rPr sz="1100" spc="16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safeguarding</a:t>
            </a:r>
            <a:endParaRPr sz="1100" dirty="0">
              <a:latin typeface="Quicksand Medium" pitchFamily="2" charset="0"/>
              <a:cs typeface="Tahoma"/>
            </a:endParaRPr>
          </a:p>
          <a:p>
            <a:pPr marL="12700" marR="5080"/>
            <a:r>
              <a:rPr sz="1100" dirty="0">
                <a:solidFill>
                  <a:srgbClr val="212D54"/>
                </a:solidFill>
                <a:latin typeface="Quicksand Medium" pitchFamily="2" charset="0"/>
                <a:cs typeface="Tahoma"/>
              </a:rPr>
              <a:t>procedures</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are</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in</a:t>
            </a:r>
            <a:r>
              <a:rPr sz="1100" spc="9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place</a:t>
            </a:r>
            <a:r>
              <a:rPr sz="1100" spc="9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to</a:t>
            </a:r>
            <a:r>
              <a:rPr sz="1100" spc="90"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support </a:t>
            </a:r>
            <a:r>
              <a:rPr sz="1100" dirty="0">
                <a:solidFill>
                  <a:srgbClr val="212D54"/>
                </a:solidFill>
                <a:latin typeface="Quicksand Medium" pitchFamily="2" charset="0"/>
                <a:cs typeface="Tahoma"/>
              </a:rPr>
              <a:t>families,</a:t>
            </a:r>
            <a:r>
              <a:rPr sz="1100" spc="7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children</a:t>
            </a:r>
            <a:r>
              <a:rPr sz="1100" spc="7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and</a:t>
            </a:r>
            <a:r>
              <a:rPr sz="1100" spc="75" dirty="0">
                <a:solidFill>
                  <a:srgbClr val="212D54"/>
                </a:solidFill>
                <a:latin typeface="Quicksand Medium" pitchFamily="2" charset="0"/>
                <a:cs typeface="Tahoma"/>
              </a:rPr>
              <a:t> </a:t>
            </a:r>
            <a:r>
              <a:rPr sz="1100" dirty="0">
                <a:solidFill>
                  <a:srgbClr val="212D54"/>
                </a:solidFill>
                <a:latin typeface="Quicksand Medium" pitchFamily="2" charset="0"/>
                <a:cs typeface="Tahoma"/>
              </a:rPr>
              <a:t>staff</a:t>
            </a:r>
            <a:r>
              <a:rPr sz="1100" spc="80" dirty="0">
                <a:solidFill>
                  <a:srgbClr val="212D54"/>
                </a:solidFill>
                <a:latin typeface="Quicksand Medium" pitchFamily="2" charset="0"/>
                <a:cs typeface="Tahoma"/>
              </a:rPr>
              <a:t> </a:t>
            </a:r>
            <a:r>
              <a:rPr sz="1100" dirty="0">
                <a:solidFill>
                  <a:srgbClr val="212D54"/>
                </a:solidFill>
                <a:latin typeface="Quicksand Medium" pitchFamily="2" charset="0"/>
                <a:cs typeface="Tahoma"/>
              </a:rPr>
              <a:t>at</a:t>
            </a:r>
            <a:r>
              <a:rPr sz="1100" spc="75" dirty="0">
                <a:solidFill>
                  <a:srgbClr val="212D54"/>
                </a:solidFill>
                <a:latin typeface="Quicksand Medium" pitchFamily="2" charset="0"/>
                <a:cs typeface="Tahoma"/>
              </a:rPr>
              <a:t> </a:t>
            </a:r>
            <a:r>
              <a:rPr sz="1100" spc="-10" dirty="0">
                <a:solidFill>
                  <a:srgbClr val="212D54"/>
                </a:solidFill>
                <a:latin typeface="Quicksand Medium" pitchFamily="2" charset="0"/>
                <a:cs typeface="Tahoma"/>
              </a:rPr>
              <a:t>school.</a:t>
            </a:r>
            <a:endParaRPr sz="1100" dirty="0">
              <a:latin typeface="Quicksand Medium" pitchFamily="2" charset="0"/>
              <a:cs typeface="Tahoma"/>
            </a:endParaRPr>
          </a:p>
        </p:txBody>
      </p:sp>
      <p:sp>
        <p:nvSpPr>
          <p:cNvPr id="13" name="object 13"/>
          <p:cNvSpPr txBox="1"/>
          <p:nvPr/>
        </p:nvSpPr>
        <p:spPr>
          <a:xfrm>
            <a:off x="4942225" y="6032500"/>
            <a:ext cx="1903095" cy="4310411"/>
          </a:xfrm>
          <a:prstGeom prst="rect">
            <a:avLst/>
          </a:prstGeom>
        </p:spPr>
        <p:txBody>
          <a:bodyPr vert="horz" wrap="square" lIns="0" tIns="33020" rIns="0" bIns="0" rtlCol="0">
            <a:spAutoFit/>
          </a:bodyPr>
          <a:lstStyle/>
          <a:p>
            <a:pPr marL="12700"/>
            <a:r>
              <a:rPr lang="en-GB" sz="1100" b="1" spc="-10" dirty="0">
                <a:solidFill>
                  <a:srgbClr val="26B293"/>
                </a:solidFill>
                <a:latin typeface="Quicksand Medium" pitchFamily="2" charset="0"/>
                <a:cs typeface="Tahoma"/>
              </a:rPr>
              <a:t>Rehabilitation of Offenders</a:t>
            </a:r>
            <a:endParaRPr lang="en-GB" sz="1100" dirty="0">
              <a:latin typeface="Quicksand Medium" pitchFamily="2" charset="0"/>
              <a:cs typeface="Tahoma"/>
            </a:endParaRPr>
          </a:p>
          <a:p>
            <a:pPr marL="12700" marR="5080" algn="l"/>
            <a:r>
              <a:rPr lang="en-GB" sz="1100" spc="-55" dirty="0">
                <a:solidFill>
                  <a:srgbClr val="212D54"/>
                </a:solidFill>
                <a:latin typeface="Quicksand Medium" pitchFamily="2" charset="0"/>
                <a:cs typeface="Tahoma"/>
              </a:rPr>
              <a:t>All</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posts</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involving</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direct</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contact</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with</a:t>
            </a:r>
            <a:r>
              <a:rPr lang="en-GB" sz="1100" spc="9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vulnerable</a:t>
            </a:r>
            <a:r>
              <a:rPr lang="en-GB" sz="1100" spc="90" dirty="0">
                <a:solidFill>
                  <a:srgbClr val="212D54"/>
                </a:solidFill>
                <a:latin typeface="Quicksand Medium" pitchFamily="2" charset="0"/>
                <a:cs typeface="Tahoma"/>
              </a:rPr>
              <a:t> </a:t>
            </a:r>
            <a:r>
              <a:rPr lang="en-GB" sz="1100" spc="-10" dirty="0">
                <a:solidFill>
                  <a:srgbClr val="212D54"/>
                </a:solidFill>
                <a:latin typeface="Quicksand Medium" pitchFamily="2" charset="0"/>
                <a:cs typeface="Tahoma"/>
              </a:rPr>
              <a:t>children </a:t>
            </a:r>
            <a:r>
              <a:rPr lang="en-GB" sz="1100" dirty="0">
                <a:solidFill>
                  <a:srgbClr val="212D54"/>
                </a:solidFill>
                <a:latin typeface="Quicksand Medium" pitchFamily="2" charset="0"/>
                <a:cs typeface="Tahoma"/>
              </a:rPr>
              <a:t>are</a:t>
            </a:r>
            <a:r>
              <a:rPr lang="en-GB" sz="1100" spc="10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exempt</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from</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a:t>
            </a:r>
            <a:r>
              <a:rPr lang="en-GB" sz="1100" spc="10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Rehabilitation</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Offenders</a:t>
            </a:r>
            <a:r>
              <a:rPr lang="en-GB" sz="1100" spc="10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Act</a:t>
            </a:r>
            <a:r>
              <a:rPr lang="en-GB" sz="1100" spc="100" dirty="0">
                <a:solidFill>
                  <a:srgbClr val="212D54"/>
                </a:solidFill>
                <a:latin typeface="Quicksand Medium" pitchFamily="2" charset="0"/>
                <a:cs typeface="Tahoma"/>
              </a:rPr>
              <a:t> </a:t>
            </a:r>
            <a:r>
              <a:rPr lang="en-GB" sz="1100" spc="-50" dirty="0">
                <a:solidFill>
                  <a:srgbClr val="212D54"/>
                </a:solidFill>
                <a:latin typeface="Quicksand Medium" pitchFamily="2" charset="0"/>
                <a:cs typeface="Tahoma"/>
              </a:rPr>
              <a:t>1974. </a:t>
            </a:r>
            <a:r>
              <a:rPr lang="en-GB" sz="1100" dirty="0">
                <a:solidFill>
                  <a:srgbClr val="212D54"/>
                </a:solidFill>
                <a:latin typeface="Quicksand Medium" pitchFamily="2" charset="0"/>
                <a:cs typeface="Tahoma"/>
              </a:rPr>
              <a:t>The</a:t>
            </a:r>
            <a:r>
              <a:rPr lang="en-GB" sz="1100" spc="6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amendments</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to</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Exceptions</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Order</a:t>
            </a:r>
            <a:r>
              <a:rPr lang="en-GB" sz="1100" spc="70" dirty="0">
                <a:solidFill>
                  <a:srgbClr val="212D54"/>
                </a:solidFill>
                <a:latin typeface="Quicksand Medium" pitchFamily="2" charset="0"/>
                <a:cs typeface="Tahoma"/>
              </a:rPr>
              <a:t> </a:t>
            </a:r>
            <a:r>
              <a:rPr lang="en-GB" sz="1100" spc="-65" dirty="0">
                <a:solidFill>
                  <a:srgbClr val="212D54"/>
                </a:solidFill>
                <a:latin typeface="Quicksand Medium" pitchFamily="2" charset="0"/>
                <a:cs typeface="Tahoma"/>
              </a:rPr>
              <a:t>1975</a:t>
            </a:r>
            <a:r>
              <a:rPr lang="en-GB" sz="1100" spc="70" dirty="0">
                <a:solidFill>
                  <a:srgbClr val="212D54"/>
                </a:solidFill>
                <a:latin typeface="Quicksand Medium" pitchFamily="2" charset="0"/>
                <a:cs typeface="Tahoma"/>
              </a:rPr>
              <a:t> </a:t>
            </a:r>
            <a:r>
              <a:rPr lang="en-GB" sz="1100" spc="-30" dirty="0">
                <a:solidFill>
                  <a:srgbClr val="212D54"/>
                </a:solidFill>
                <a:latin typeface="Quicksand Medium" pitchFamily="2" charset="0"/>
                <a:cs typeface="Tahoma"/>
              </a:rPr>
              <a:t>(2013</a:t>
            </a:r>
            <a:r>
              <a:rPr lang="en-GB" sz="1100" spc="75" dirty="0">
                <a:solidFill>
                  <a:srgbClr val="212D54"/>
                </a:solidFill>
                <a:latin typeface="Quicksand Medium" pitchFamily="2" charset="0"/>
                <a:cs typeface="Tahoma"/>
              </a:rPr>
              <a:t> </a:t>
            </a:r>
            <a:r>
              <a:rPr lang="en-GB" sz="1100" spc="-25" dirty="0">
                <a:solidFill>
                  <a:srgbClr val="212D54"/>
                </a:solidFill>
                <a:latin typeface="Quicksand Medium" pitchFamily="2" charset="0"/>
                <a:cs typeface="Tahoma"/>
              </a:rPr>
              <a:t>and</a:t>
            </a:r>
            <a:r>
              <a:rPr lang="en-GB" sz="1100" spc="-25" dirty="0">
                <a:latin typeface="Quicksand Medium" pitchFamily="2" charset="0"/>
                <a:cs typeface="Tahoma"/>
              </a:rPr>
              <a:t> </a:t>
            </a:r>
            <a:r>
              <a:rPr lang="en-GB" sz="1100" dirty="0">
                <a:solidFill>
                  <a:srgbClr val="212D54"/>
                </a:solidFill>
                <a:latin typeface="Quicksand Medium" pitchFamily="2" charset="0"/>
                <a:cs typeface="Tahoma"/>
              </a:rPr>
              <a:t>2020)</a:t>
            </a:r>
            <a:r>
              <a:rPr lang="en-GB" sz="1100" spc="11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provide</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that</a:t>
            </a:r>
            <a:r>
              <a:rPr lang="en-GB" sz="1100" spc="11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certain</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spent</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convictions</a:t>
            </a:r>
            <a:r>
              <a:rPr lang="en-GB" sz="1100" spc="11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and</a:t>
            </a:r>
            <a:r>
              <a:rPr lang="en-GB" sz="1100" spc="114"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cautions</a:t>
            </a:r>
            <a:r>
              <a:rPr lang="en-GB" sz="1100" spc="114" dirty="0">
                <a:solidFill>
                  <a:srgbClr val="212D54"/>
                </a:solidFill>
                <a:latin typeface="Quicksand Medium" pitchFamily="2" charset="0"/>
                <a:cs typeface="Tahoma"/>
              </a:rPr>
              <a:t> </a:t>
            </a:r>
            <a:r>
              <a:rPr lang="en-GB" sz="1100" spc="-25" dirty="0">
                <a:solidFill>
                  <a:srgbClr val="212D54"/>
                </a:solidFill>
                <a:latin typeface="Quicksand Medium" pitchFamily="2" charset="0"/>
                <a:cs typeface="Tahoma"/>
              </a:rPr>
              <a:t>are </a:t>
            </a:r>
            <a:r>
              <a:rPr lang="en-GB" sz="1100" dirty="0">
                <a:solidFill>
                  <a:srgbClr val="212D54"/>
                </a:solidFill>
                <a:latin typeface="Quicksand Medium" pitchFamily="2" charset="0"/>
                <a:cs typeface="Tahoma"/>
              </a:rPr>
              <a:t>‘protected’.</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These</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are</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not</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subject</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to</a:t>
            </a:r>
            <a:r>
              <a:rPr lang="en-GB" sz="1100" spc="6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disclosure</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to</a:t>
            </a:r>
            <a:r>
              <a:rPr lang="en-GB" sz="1100" spc="65" dirty="0">
                <a:solidFill>
                  <a:srgbClr val="212D54"/>
                </a:solidFill>
                <a:latin typeface="Quicksand Medium" pitchFamily="2" charset="0"/>
                <a:cs typeface="Tahoma"/>
              </a:rPr>
              <a:t> </a:t>
            </a:r>
            <a:r>
              <a:rPr lang="en-GB" sz="1100" spc="-10" dirty="0">
                <a:solidFill>
                  <a:srgbClr val="212D54"/>
                </a:solidFill>
                <a:latin typeface="Quicksand Medium" pitchFamily="2" charset="0"/>
                <a:cs typeface="Tahoma"/>
              </a:rPr>
              <a:t>employers </a:t>
            </a:r>
            <a:r>
              <a:rPr lang="en-GB" sz="1100" dirty="0">
                <a:solidFill>
                  <a:srgbClr val="212D54"/>
                </a:solidFill>
                <a:latin typeface="Quicksand Medium" pitchFamily="2" charset="0"/>
                <a:cs typeface="Tahoma"/>
              </a:rPr>
              <a:t>and</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cannot</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be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taken</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into</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account.</a:t>
            </a:r>
            <a:r>
              <a:rPr lang="en-GB" sz="1100" spc="459"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Guidance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and</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criteria</a:t>
            </a:r>
            <a:r>
              <a:rPr lang="en-GB" sz="1100" spc="90" dirty="0">
                <a:solidFill>
                  <a:srgbClr val="212D54"/>
                </a:solidFill>
                <a:latin typeface="Quicksand Medium" pitchFamily="2" charset="0"/>
                <a:cs typeface="Tahoma"/>
              </a:rPr>
              <a:t> </a:t>
            </a:r>
            <a:r>
              <a:rPr lang="en-GB" sz="1100" spc="-25" dirty="0">
                <a:solidFill>
                  <a:srgbClr val="212D54"/>
                </a:solidFill>
                <a:latin typeface="Quicksand Medium" pitchFamily="2" charset="0"/>
                <a:cs typeface="Tahoma"/>
              </a:rPr>
              <a:t>on </a:t>
            </a:r>
            <a:r>
              <a:rPr lang="en-GB" sz="1100" dirty="0">
                <a:solidFill>
                  <a:srgbClr val="212D54"/>
                </a:solidFill>
                <a:latin typeface="Quicksand Medium" pitchFamily="2" charset="0"/>
                <a:cs typeface="Tahoma"/>
              </a:rPr>
              <a:t>the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filtering</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these</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cautions</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and</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convictions</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can</a:t>
            </a:r>
            <a:r>
              <a:rPr lang="en-GB" sz="1100" spc="8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be</a:t>
            </a:r>
            <a:r>
              <a:rPr lang="en-GB" sz="1100" spc="85" dirty="0">
                <a:solidFill>
                  <a:srgbClr val="212D54"/>
                </a:solidFill>
                <a:latin typeface="Quicksand Medium" pitchFamily="2" charset="0"/>
                <a:cs typeface="Tahoma"/>
              </a:rPr>
              <a:t> </a:t>
            </a:r>
            <a:r>
              <a:rPr lang="en-GB" sz="1100" spc="-10" dirty="0">
                <a:solidFill>
                  <a:srgbClr val="212D54"/>
                </a:solidFill>
                <a:latin typeface="Quicksand Medium" pitchFamily="2" charset="0"/>
                <a:cs typeface="Tahoma"/>
              </a:rPr>
              <a:t>found</a:t>
            </a:r>
            <a:r>
              <a:rPr lang="en-GB" sz="1100" spc="50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on</a:t>
            </a:r>
            <a:r>
              <a:rPr lang="en-GB" sz="1100" spc="70"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the</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Ministry</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of</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Justice</a:t>
            </a:r>
            <a:r>
              <a:rPr lang="en-GB" sz="1100" spc="75" dirty="0">
                <a:solidFill>
                  <a:srgbClr val="212D54"/>
                </a:solidFill>
                <a:latin typeface="Quicksand Medium" pitchFamily="2" charset="0"/>
                <a:cs typeface="Tahoma"/>
              </a:rPr>
              <a:t> </a:t>
            </a:r>
            <a:r>
              <a:rPr lang="en-GB" sz="1100" dirty="0">
                <a:solidFill>
                  <a:srgbClr val="212D54"/>
                </a:solidFill>
                <a:latin typeface="Quicksand Medium" pitchFamily="2" charset="0"/>
                <a:cs typeface="Tahoma"/>
              </a:rPr>
              <a:t>website</a:t>
            </a:r>
            <a:r>
              <a:rPr lang="en-GB" sz="1100" spc="75" dirty="0">
                <a:solidFill>
                  <a:srgbClr val="212D54"/>
                </a:solidFill>
                <a:latin typeface="Quicksand Medium" pitchFamily="2" charset="0"/>
                <a:cs typeface="Tahoma"/>
              </a:rPr>
              <a:t> </a:t>
            </a:r>
            <a:r>
              <a:rPr lang="en-GB" sz="1100" b="1" spc="-40" dirty="0">
                <a:solidFill>
                  <a:srgbClr val="212D54"/>
                </a:solidFill>
                <a:latin typeface="Quicksand Medium" pitchFamily="2" charset="0"/>
                <a:cs typeface="Tahoma"/>
                <a:hlinkClick r:id="rId4"/>
              </a:rPr>
              <a:t>www.gov.uk/government/</a:t>
            </a:r>
            <a:r>
              <a:rPr lang="en-GB" sz="1100" b="1" spc="-40" dirty="0">
                <a:solidFill>
                  <a:srgbClr val="212D54"/>
                </a:solidFill>
                <a:latin typeface="Quicksand Medium" pitchFamily="2" charset="0"/>
                <a:cs typeface="Tahoma"/>
              </a:rPr>
              <a:t> </a:t>
            </a:r>
            <a:r>
              <a:rPr lang="en-GB" sz="1100" b="1" spc="-40" dirty="0">
                <a:solidFill>
                  <a:srgbClr val="212D54"/>
                </a:solidFill>
                <a:latin typeface="Quicksand Medium" pitchFamily="2" charset="0"/>
                <a:cs typeface="Tahoma"/>
                <a:hlinkClick r:id="rId4"/>
              </a:rPr>
              <a:t>publications/new-guidance-on-</a:t>
            </a:r>
            <a:r>
              <a:rPr lang="en-GB" sz="1100" b="1" spc="-35" dirty="0">
                <a:solidFill>
                  <a:srgbClr val="212D54"/>
                </a:solidFill>
                <a:latin typeface="Quicksand Medium" pitchFamily="2" charset="0"/>
                <a:cs typeface="Tahoma"/>
                <a:hlinkClick r:id="rId4"/>
              </a:rPr>
              <a:t>the-rehabilitation-</a:t>
            </a:r>
            <a:r>
              <a:rPr lang="en-GB" sz="1100" b="1" spc="-25" dirty="0">
                <a:solidFill>
                  <a:srgbClr val="212D54"/>
                </a:solidFill>
                <a:latin typeface="Quicksand Medium" pitchFamily="2" charset="0"/>
                <a:cs typeface="Tahoma"/>
                <a:hlinkClick r:id="rId4"/>
              </a:rPr>
              <a:t>of-</a:t>
            </a:r>
            <a:r>
              <a:rPr lang="en-GB" sz="1100" b="1" spc="-25" dirty="0">
                <a:solidFill>
                  <a:srgbClr val="212D54"/>
                </a:solidFill>
                <a:latin typeface="Quicksand Medium" pitchFamily="2" charset="0"/>
                <a:cs typeface="Tahoma"/>
              </a:rPr>
              <a:t> </a:t>
            </a:r>
            <a:r>
              <a:rPr lang="en-GB" sz="1100" b="1" spc="-20" dirty="0">
                <a:solidFill>
                  <a:srgbClr val="212D54"/>
                </a:solidFill>
                <a:latin typeface="Quicksand Medium" pitchFamily="2" charset="0"/>
                <a:cs typeface="Tahoma"/>
                <a:hlinkClick r:id="rId4"/>
              </a:rPr>
              <a:t>offenders-</a:t>
            </a:r>
            <a:r>
              <a:rPr lang="en-GB" sz="1100" b="1" spc="-30" dirty="0">
                <a:solidFill>
                  <a:srgbClr val="212D54"/>
                </a:solidFill>
                <a:latin typeface="Quicksand Medium" pitchFamily="2" charset="0"/>
                <a:cs typeface="Tahoma"/>
                <a:hlinkClick r:id="rId4"/>
              </a:rPr>
              <a:t>act-</a:t>
            </a:r>
            <a:r>
              <a:rPr lang="en-GB" sz="1100" b="1" spc="-20" dirty="0">
                <a:solidFill>
                  <a:srgbClr val="212D54"/>
                </a:solidFill>
                <a:latin typeface="Quicksand Medium" pitchFamily="2" charset="0"/>
                <a:cs typeface="Tahoma"/>
                <a:hlinkClick r:id="rId4"/>
              </a:rPr>
              <a:t>1974</a:t>
            </a:r>
            <a:r>
              <a:rPr lang="en-GB" sz="1100" b="1" spc="-20" dirty="0">
                <a:solidFill>
                  <a:srgbClr val="212D54"/>
                </a:solidFill>
                <a:latin typeface="Quicksand Medium" pitchFamily="2" charset="0"/>
                <a:cs typeface="Tahoma"/>
              </a:rPr>
              <a:t>.</a:t>
            </a:r>
            <a:endParaRPr lang="en-GB" sz="1100" dirty="0">
              <a:latin typeface="Quicksand Medium" pitchFamily="2" charset="0"/>
              <a:cs typeface="Tahoma"/>
            </a:endParaRPr>
          </a:p>
          <a:p>
            <a:pPr marL="12700" marR="5080">
              <a:lnSpc>
                <a:spcPct val="120400"/>
              </a:lnSpc>
              <a:spcBef>
                <a:spcPts val="484"/>
              </a:spcBef>
            </a:pPr>
            <a:endParaRPr sz="900" dirty="0">
              <a:latin typeface="Quicksand" pitchFamily="2" charset="0"/>
              <a:cs typeface="Tahoma"/>
            </a:endParaRPr>
          </a:p>
        </p:txBody>
      </p:sp>
    </p:spTree>
    <p:extLst>
      <p:ext uri="{BB962C8B-B14F-4D97-AF65-F5344CB8AC3E}">
        <p14:creationId xmlns:p14="http://schemas.microsoft.com/office/powerpoint/2010/main" val="1800334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079" y="-28729"/>
            <a:ext cx="7560309" cy="10692130"/>
          </a:xfrm>
          <a:custGeom>
            <a:avLst/>
            <a:gdLst/>
            <a:ahLst/>
            <a:cxnLst/>
            <a:rect l="l" t="t" r="r" b="b"/>
            <a:pathLst>
              <a:path w="7560309" h="10692130">
                <a:moveTo>
                  <a:pt x="7559992" y="0"/>
                </a:moveTo>
                <a:lnTo>
                  <a:pt x="0" y="0"/>
                </a:lnTo>
                <a:lnTo>
                  <a:pt x="0" y="10691990"/>
                </a:lnTo>
                <a:lnTo>
                  <a:pt x="7559992" y="10691990"/>
                </a:lnTo>
                <a:lnTo>
                  <a:pt x="7559992" y="0"/>
                </a:lnTo>
                <a:close/>
              </a:path>
            </a:pathLst>
          </a:custGeom>
          <a:solidFill>
            <a:srgbClr val="212D54"/>
          </a:solidFill>
        </p:spPr>
        <p:txBody>
          <a:bodyPr wrap="square" lIns="0" tIns="0" rIns="0" bIns="0" rtlCol="0"/>
          <a:lstStyle/>
          <a:p>
            <a:endParaRPr/>
          </a:p>
        </p:txBody>
      </p:sp>
      <p:grpSp>
        <p:nvGrpSpPr>
          <p:cNvPr id="3" name="object 3"/>
          <p:cNvGrpSpPr/>
          <p:nvPr/>
        </p:nvGrpSpPr>
        <p:grpSpPr>
          <a:xfrm>
            <a:off x="-34079" y="6079490"/>
            <a:ext cx="7560309" cy="4613910"/>
            <a:chOff x="-2" y="6078105"/>
            <a:chExt cx="7560309" cy="4613910"/>
          </a:xfrm>
        </p:grpSpPr>
        <p:sp>
          <p:nvSpPr>
            <p:cNvPr id="4" name="object 4"/>
            <p:cNvSpPr/>
            <p:nvPr/>
          </p:nvSpPr>
          <p:spPr>
            <a:xfrm>
              <a:off x="-2" y="6876001"/>
              <a:ext cx="7560309" cy="3816350"/>
            </a:xfrm>
            <a:custGeom>
              <a:avLst/>
              <a:gdLst/>
              <a:ahLst/>
              <a:cxnLst/>
              <a:rect l="l" t="t" r="r" b="b"/>
              <a:pathLst>
                <a:path w="7560309" h="3816350">
                  <a:moveTo>
                    <a:pt x="7559992" y="0"/>
                  </a:moveTo>
                  <a:lnTo>
                    <a:pt x="6714007" y="845985"/>
                  </a:lnTo>
                  <a:lnTo>
                    <a:pt x="5508002" y="1367980"/>
                  </a:lnTo>
                  <a:lnTo>
                    <a:pt x="4392002" y="1439989"/>
                  </a:lnTo>
                  <a:lnTo>
                    <a:pt x="3276003" y="845985"/>
                  </a:lnTo>
                  <a:lnTo>
                    <a:pt x="2537993" y="341972"/>
                  </a:lnTo>
                  <a:lnTo>
                    <a:pt x="2087994" y="287985"/>
                  </a:lnTo>
                  <a:lnTo>
                    <a:pt x="1421993" y="341972"/>
                  </a:lnTo>
                  <a:lnTo>
                    <a:pt x="810006" y="557987"/>
                  </a:lnTo>
                  <a:lnTo>
                    <a:pt x="179997" y="1169987"/>
                  </a:lnTo>
                  <a:lnTo>
                    <a:pt x="0" y="1367980"/>
                  </a:lnTo>
                  <a:lnTo>
                    <a:pt x="0" y="3815981"/>
                  </a:lnTo>
                  <a:lnTo>
                    <a:pt x="7559992" y="3815981"/>
                  </a:lnTo>
                  <a:lnTo>
                    <a:pt x="7559992" y="0"/>
                  </a:lnTo>
                  <a:close/>
                </a:path>
              </a:pathLst>
            </a:custGeom>
            <a:solidFill>
              <a:srgbClr val="FFFFFF"/>
            </a:solidFill>
          </p:spPr>
          <p:txBody>
            <a:bodyPr wrap="square" lIns="0" tIns="0" rIns="0" bIns="0" rtlCol="0"/>
            <a:lstStyle/>
            <a:p>
              <a:endParaRPr>
                <a:latin typeface="Quicksand" pitchFamily="2" charset="0"/>
              </a:endParaRPr>
            </a:p>
          </p:txBody>
        </p:sp>
        <p:pic>
          <p:nvPicPr>
            <p:cNvPr id="5" name="object 5"/>
            <p:cNvPicPr/>
            <p:nvPr/>
          </p:nvPicPr>
          <p:blipFill>
            <a:blip r:embed="rId2" cstate="print"/>
            <a:stretch>
              <a:fillRect/>
            </a:stretch>
          </p:blipFill>
          <p:spPr>
            <a:xfrm>
              <a:off x="0" y="6078105"/>
              <a:ext cx="7559992" cy="2662161"/>
            </a:xfrm>
            <a:prstGeom prst="rect">
              <a:avLst/>
            </a:prstGeom>
          </p:spPr>
        </p:pic>
        <p:pic>
          <p:nvPicPr>
            <p:cNvPr id="6" name="object 6"/>
            <p:cNvPicPr/>
            <p:nvPr/>
          </p:nvPicPr>
          <p:blipFill>
            <a:blip r:embed="rId3" cstate="print"/>
            <a:stretch>
              <a:fillRect/>
            </a:stretch>
          </p:blipFill>
          <p:spPr>
            <a:xfrm>
              <a:off x="720001" y="8765997"/>
              <a:ext cx="1228432" cy="954659"/>
            </a:xfrm>
            <a:prstGeom prst="rect">
              <a:avLst/>
            </a:prstGeom>
          </p:spPr>
        </p:pic>
      </p:grpSp>
      <p:sp>
        <p:nvSpPr>
          <p:cNvPr id="7" name="object 7"/>
          <p:cNvSpPr txBox="1"/>
          <p:nvPr/>
        </p:nvSpPr>
        <p:spPr>
          <a:xfrm>
            <a:off x="869299" y="2508589"/>
            <a:ext cx="3275329" cy="1323889"/>
          </a:xfrm>
          <a:prstGeom prst="rect">
            <a:avLst/>
          </a:prstGeom>
        </p:spPr>
        <p:txBody>
          <a:bodyPr vert="horz" wrap="square" lIns="0" tIns="113030" rIns="0" bIns="0" rtlCol="0">
            <a:spAutoFit/>
          </a:bodyPr>
          <a:lstStyle/>
          <a:p>
            <a:pPr marL="12700">
              <a:lnSpc>
                <a:spcPct val="100000"/>
              </a:lnSpc>
              <a:spcBef>
                <a:spcPts val="890"/>
              </a:spcBef>
            </a:pPr>
            <a:r>
              <a:rPr sz="1200" b="1" spc="-30" dirty="0">
                <a:solidFill>
                  <a:srgbClr val="FFFFFF"/>
                </a:solidFill>
                <a:latin typeface="Quicksand" pitchFamily="2" charset="0"/>
                <a:cs typeface="Tahoma"/>
              </a:rPr>
              <a:t>Application </a:t>
            </a:r>
            <a:r>
              <a:rPr sz="1200" b="1" spc="-10" dirty="0">
                <a:solidFill>
                  <a:srgbClr val="FFFFFF"/>
                </a:solidFill>
                <a:latin typeface="Quicksand" pitchFamily="2" charset="0"/>
                <a:cs typeface="Tahoma"/>
              </a:rPr>
              <a:t>Process</a:t>
            </a:r>
            <a:endParaRPr sz="1200" dirty="0">
              <a:latin typeface="Quicksand" pitchFamily="2" charset="0"/>
              <a:cs typeface="Tahoma"/>
            </a:endParaRPr>
          </a:p>
          <a:p>
            <a:pPr marL="12700" marR="5080">
              <a:lnSpc>
                <a:spcPct val="113599"/>
              </a:lnSpc>
              <a:spcBef>
                <a:spcPts val="550"/>
              </a:spcBef>
            </a:pPr>
            <a:r>
              <a:rPr sz="1100" spc="-55" dirty="0">
                <a:solidFill>
                  <a:srgbClr val="FFFFFF"/>
                </a:solidFill>
                <a:latin typeface="Quicksand" pitchFamily="2" charset="0"/>
                <a:cs typeface="Tahoma"/>
              </a:rPr>
              <a:t>If</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you</a:t>
            </a:r>
            <a:r>
              <a:rPr sz="1100" spc="60" dirty="0">
                <a:solidFill>
                  <a:srgbClr val="FFFFFF"/>
                </a:solidFill>
                <a:latin typeface="Quicksand" pitchFamily="2" charset="0"/>
                <a:cs typeface="Tahoma"/>
              </a:rPr>
              <a:t> </a:t>
            </a:r>
            <a:r>
              <a:rPr sz="1100" dirty="0">
                <a:solidFill>
                  <a:srgbClr val="FFFFFF"/>
                </a:solidFill>
                <a:latin typeface="Quicksand" pitchFamily="2" charset="0"/>
                <a:cs typeface="Tahoma"/>
              </a:rPr>
              <a:t>feel</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you</a:t>
            </a:r>
            <a:r>
              <a:rPr sz="1100" spc="60" dirty="0">
                <a:solidFill>
                  <a:srgbClr val="FFFFFF"/>
                </a:solidFill>
                <a:latin typeface="Quicksand" pitchFamily="2" charset="0"/>
                <a:cs typeface="Tahoma"/>
              </a:rPr>
              <a:t> </a:t>
            </a:r>
            <a:r>
              <a:rPr sz="1100" dirty="0">
                <a:solidFill>
                  <a:srgbClr val="FFFFFF"/>
                </a:solidFill>
                <a:latin typeface="Quicksand" pitchFamily="2" charset="0"/>
                <a:cs typeface="Tahoma"/>
              </a:rPr>
              <a:t>have</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60" dirty="0">
                <a:solidFill>
                  <a:srgbClr val="FFFFFF"/>
                </a:solidFill>
                <a:latin typeface="Quicksand" pitchFamily="2" charset="0"/>
                <a:cs typeface="Tahoma"/>
              </a:rPr>
              <a:t> </a:t>
            </a:r>
            <a:r>
              <a:rPr sz="1100" dirty="0">
                <a:solidFill>
                  <a:srgbClr val="FFFFFF"/>
                </a:solidFill>
                <a:latin typeface="Quicksand" pitchFamily="2" charset="0"/>
                <a:cs typeface="Tahoma"/>
              </a:rPr>
              <a:t>experience,</a:t>
            </a:r>
            <a:r>
              <a:rPr sz="1100" spc="55" dirty="0">
                <a:solidFill>
                  <a:srgbClr val="FFFFFF"/>
                </a:solidFill>
                <a:latin typeface="Quicksand" pitchFamily="2" charset="0"/>
                <a:cs typeface="Tahoma"/>
              </a:rPr>
              <a:t> </a:t>
            </a:r>
            <a:r>
              <a:rPr sz="1100" dirty="0">
                <a:solidFill>
                  <a:srgbClr val="FFFFFF"/>
                </a:solidFill>
                <a:latin typeface="Quicksand" pitchFamily="2" charset="0"/>
                <a:cs typeface="Tahoma"/>
              </a:rPr>
              <a:t>skills</a:t>
            </a:r>
            <a:r>
              <a:rPr sz="1100" spc="60" dirty="0">
                <a:solidFill>
                  <a:srgbClr val="FFFFFF"/>
                </a:solidFill>
                <a:latin typeface="Quicksand" pitchFamily="2" charset="0"/>
                <a:cs typeface="Tahoma"/>
              </a:rPr>
              <a:t> </a:t>
            </a:r>
            <a:r>
              <a:rPr sz="1100" spc="25" dirty="0">
                <a:solidFill>
                  <a:srgbClr val="FFFFFF"/>
                </a:solidFill>
                <a:latin typeface="Quicksand" pitchFamily="2" charset="0"/>
                <a:cs typeface="Tahoma"/>
              </a:rPr>
              <a:t>and </a:t>
            </a:r>
            <a:r>
              <a:rPr sz="1100" dirty="0">
                <a:solidFill>
                  <a:srgbClr val="FFFFFF"/>
                </a:solidFill>
                <a:latin typeface="Quicksand" pitchFamily="2" charset="0"/>
                <a:cs typeface="Tahoma"/>
              </a:rPr>
              <a:t>attributes</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to</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succeed</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as</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part</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of</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our</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team,</a:t>
            </a:r>
            <a:r>
              <a:rPr sz="1100" spc="70" dirty="0">
                <a:solidFill>
                  <a:srgbClr val="FFFFFF"/>
                </a:solidFill>
                <a:latin typeface="Quicksand" pitchFamily="2" charset="0"/>
                <a:cs typeface="Tahoma"/>
              </a:rPr>
              <a:t> </a:t>
            </a:r>
            <a:r>
              <a:rPr sz="1100" spc="-10" dirty="0">
                <a:solidFill>
                  <a:srgbClr val="FFFFFF"/>
                </a:solidFill>
                <a:latin typeface="Quicksand" pitchFamily="2" charset="0"/>
                <a:cs typeface="Tahoma"/>
              </a:rPr>
              <a:t>please </a:t>
            </a:r>
            <a:r>
              <a:rPr lang="en-GB" sz="1100" dirty="0">
                <a:solidFill>
                  <a:srgbClr val="FFFFFF"/>
                </a:solidFill>
                <a:latin typeface="Quicksand" pitchFamily="2" charset="0"/>
                <a:cs typeface="Tahoma"/>
              </a:rPr>
              <a:t>download and complete our application form and return it to </a:t>
            </a:r>
            <a:r>
              <a:rPr lang="en-GB" sz="1100" dirty="0">
                <a:solidFill>
                  <a:schemeClr val="bg1"/>
                </a:solidFill>
                <a:latin typeface="Quicksand" pitchFamily="2" charset="0"/>
                <a:cs typeface="Tahoma"/>
                <a:hlinkClick r:id="rId4">
                  <a:extLst>
                    <a:ext uri="{A12FA001-AC4F-418D-AE19-62706E023703}">
                      <ahyp:hlinkClr xmlns:ahyp="http://schemas.microsoft.com/office/drawing/2018/hyperlinkcolor" val="tx"/>
                    </a:ext>
                  </a:extLst>
                </a:hlinkClick>
              </a:rPr>
              <a:t>hr@northernleaderstrust.org</a:t>
            </a:r>
            <a:r>
              <a:rPr lang="en-GB" sz="1100" dirty="0">
                <a:solidFill>
                  <a:schemeClr val="bg1"/>
                </a:solidFill>
                <a:latin typeface="Quicksand" pitchFamily="2" charset="0"/>
                <a:cs typeface="Tahoma"/>
              </a:rPr>
              <a:t> </a:t>
            </a:r>
            <a:endParaRPr sz="1100" dirty="0">
              <a:solidFill>
                <a:schemeClr val="bg1"/>
              </a:solidFill>
              <a:latin typeface="Quicksand" pitchFamily="2" charset="0"/>
              <a:cs typeface="Tahoma"/>
            </a:endParaRPr>
          </a:p>
        </p:txBody>
      </p:sp>
      <p:pic>
        <p:nvPicPr>
          <p:cNvPr id="9" name="object 9"/>
          <p:cNvPicPr/>
          <p:nvPr/>
        </p:nvPicPr>
        <p:blipFill>
          <a:blip r:embed="rId5" cstate="print"/>
          <a:stretch>
            <a:fillRect/>
          </a:stretch>
        </p:blipFill>
        <p:spPr>
          <a:xfrm>
            <a:off x="576008" y="1205186"/>
            <a:ext cx="1760816" cy="958690"/>
          </a:xfrm>
          <a:prstGeom prst="rect">
            <a:avLst/>
          </a:prstGeom>
        </p:spPr>
      </p:pic>
      <p:grpSp>
        <p:nvGrpSpPr>
          <p:cNvPr id="10" name="object 10"/>
          <p:cNvGrpSpPr/>
          <p:nvPr/>
        </p:nvGrpSpPr>
        <p:grpSpPr>
          <a:xfrm>
            <a:off x="5040000" y="2664002"/>
            <a:ext cx="3175" cy="1314450"/>
            <a:chOff x="5040000" y="2664002"/>
            <a:chExt cx="3175" cy="1314450"/>
          </a:xfrm>
        </p:grpSpPr>
        <p:sp>
          <p:nvSpPr>
            <p:cNvPr id="11" name="object 11"/>
            <p:cNvSpPr/>
            <p:nvPr/>
          </p:nvSpPr>
          <p:spPr>
            <a:xfrm>
              <a:off x="5041587" y="2675084"/>
              <a:ext cx="0" cy="1296670"/>
            </a:xfrm>
            <a:custGeom>
              <a:avLst/>
              <a:gdLst/>
              <a:ahLst/>
              <a:cxnLst/>
              <a:rect l="l" t="t" r="r" b="b"/>
              <a:pathLst>
                <a:path h="1296670">
                  <a:moveTo>
                    <a:pt x="0" y="0"/>
                  </a:moveTo>
                  <a:lnTo>
                    <a:pt x="0" y="1296581"/>
                  </a:lnTo>
                </a:path>
              </a:pathLst>
            </a:custGeom>
            <a:ln w="3175">
              <a:solidFill>
                <a:srgbClr val="FFFFFF"/>
              </a:solidFill>
              <a:prstDash val="dot"/>
            </a:ln>
          </p:spPr>
          <p:txBody>
            <a:bodyPr wrap="square" lIns="0" tIns="0" rIns="0" bIns="0" rtlCol="0"/>
            <a:lstStyle/>
            <a:p>
              <a:endParaRPr>
                <a:latin typeface="Quicksand" pitchFamily="2" charset="0"/>
              </a:endParaRPr>
            </a:p>
          </p:txBody>
        </p:sp>
        <p:sp>
          <p:nvSpPr>
            <p:cNvPr id="12" name="object 12"/>
            <p:cNvSpPr/>
            <p:nvPr/>
          </p:nvSpPr>
          <p:spPr>
            <a:xfrm>
              <a:off x="5039995" y="2664002"/>
              <a:ext cx="3175" cy="1314450"/>
            </a:xfrm>
            <a:custGeom>
              <a:avLst/>
              <a:gdLst/>
              <a:ahLst/>
              <a:cxnLst/>
              <a:rect l="l" t="t" r="r" b="b"/>
              <a:pathLst>
                <a:path w="3175" h="1314450">
                  <a:moveTo>
                    <a:pt x="3175" y="1312405"/>
                  </a:moveTo>
                  <a:lnTo>
                    <a:pt x="2705" y="1311287"/>
                  </a:lnTo>
                  <a:lnTo>
                    <a:pt x="1587" y="1310817"/>
                  </a:lnTo>
                  <a:lnTo>
                    <a:pt x="469" y="1311287"/>
                  </a:lnTo>
                  <a:lnTo>
                    <a:pt x="0" y="1312405"/>
                  </a:lnTo>
                  <a:lnTo>
                    <a:pt x="469" y="1313535"/>
                  </a:lnTo>
                  <a:lnTo>
                    <a:pt x="1587" y="1313992"/>
                  </a:lnTo>
                  <a:lnTo>
                    <a:pt x="2705" y="1313535"/>
                  </a:lnTo>
                  <a:lnTo>
                    <a:pt x="3175" y="1312405"/>
                  </a:lnTo>
                  <a:close/>
                </a:path>
                <a:path w="3175" h="1314450">
                  <a:moveTo>
                    <a:pt x="3175" y="1587"/>
                  </a:moveTo>
                  <a:lnTo>
                    <a:pt x="2705" y="469"/>
                  </a:lnTo>
                  <a:lnTo>
                    <a:pt x="1587" y="0"/>
                  </a:lnTo>
                  <a:lnTo>
                    <a:pt x="469" y="469"/>
                  </a:lnTo>
                  <a:lnTo>
                    <a:pt x="0" y="1587"/>
                  </a:lnTo>
                  <a:lnTo>
                    <a:pt x="469" y="2717"/>
                  </a:lnTo>
                  <a:lnTo>
                    <a:pt x="1587" y="3175"/>
                  </a:lnTo>
                  <a:lnTo>
                    <a:pt x="2705" y="2717"/>
                  </a:lnTo>
                  <a:lnTo>
                    <a:pt x="3175" y="1587"/>
                  </a:lnTo>
                  <a:close/>
                </a:path>
              </a:pathLst>
            </a:custGeom>
            <a:solidFill>
              <a:srgbClr val="FFFFFF"/>
            </a:solidFill>
          </p:spPr>
          <p:txBody>
            <a:bodyPr wrap="square" lIns="0" tIns="0" rIns="0" bIns="0" rtlCol="0"/>
            <a:lstStyle/>
            <a:p>
              <a:endParaRPr>
                <a:latin typeface="Quicksand" pitchFamily="2" charset="0"/>
              </a:endParaRPr>
            </a:p>
          </p:txBody>
        </p:sp>
      </p:grpSp>
      <p:sp>
        <p:nvSpPr>
          <p:cNvPr id="13" name="object 13"/>
          <p:cNvSpPr txBox="1"/>
          <p:nvPr/>
        </p:nvSpPr>
        <p:spPr>
          <a:xfrm>
            <a:off x="736492" y="9766578"/>
            <a:ext cx="1600331" cy="306751"/>
          </a:xfrm>
          <a:prstGeom prst="rect">
            <a:avLst/>
          </a:prstGeom>
        </p:spPr>
        <p:txBody>
          <a:bodyPr vert="horz" wrap="square" lIns="0" tIns="12700" rIns="0" bIns="0" rtlCol="0">
            <a:spAutoFit/>
          </a:bodyPr>
          <a:lstStyle/>
          <a:p>
            <a:pPr marL="12700" marR="5080">
              <a:lnSpc>
                <a:spcPct val="125000"/>
              </a:lnSpc>
              <a:spcBef>
                <a:spcPts val="100"/>
              </a:spcBef>
            </a:pPr>
            <a:r>
              <a:rPr sz="800" dirty="0">
                <a:solidFill>
                  <a:srgbClr val="212D54"/>
                </a:solidFill>
                <a:latin typeface="Quicksand" pitchFamily="2" charset="0"/>
                <a:cs typeface="Tahoma"/>
              </a:rPr>
              <a:t>Kenton</a:t>
            </a:r>
            <a:r>
              <a:rPr sz="800" spc="100" dirty="0">
                <a:solidFill>
                  <a:srgbClr val="212D54"/>
                </a:solidFill>
                <a:latin typeface="Quicksand" pitchFamily="2" charset="0"/>
                <a:cs typeface="Tahoma"/>
              </a:rPr>
              <a:t> </a:t>
            </a:r>
            <a:r>
              <a:rPr sz="800" dirty="0">
                <a:solidFill>
                  <a:srgbClr val="212D54"/>
                </a:solidFill>
                <a:latin typeface="Quicksand" pitchFamily="2" charset="0"/>
                <a:cs typeface="Tahoma"/>
              </a:rPr>
              <a:t>School,</a:t>
            </a:r>
            <a:r>
              <a:rPr sz="800" spc="105" dirty="0">
                <a:solidFill>
                  <a:srgbClr val="212D54"/>
                </a:solidFill>
                <a:latin typeface="Quicksand" pitchFamily="2" charset="0"/>
                <a:cs typeface="Tahoma"/>
              </a:rPr>
              <a:t> </a:t>
            </a:r>
            <a:r>
              <a:rPr sz="800" dirty="0">
                <a:solidFill>
                  <a:srgbClr val="212D54"/>
                </a:solidFill>
                <a:latin typeface="Quicksand" pitchFamily="2" charset="0"/>
                <a:cs typeface="Tahoma"/>
              </a:rPr>
              <a:t>Drayton</a:t>
            </a:r>
            <a:r>
              <a:rPr sz="800" spc="100" dirty="0">
                <a:solidFill>
                  <a:srgbClr val="212D54"/>
                </a:solidFill>
                <a:latin typeface="Quicksand" pitchFamily="2" charset="0"/>
                <a:cs typeface="Tahoma"/>
              </a:rPr>
              <a:t> </a:t>
            </a:r>
            <a:r>
              <a:rPr sz="800" spc="-10" dirty="0">
                <a:solidFill>
                  <a:srgbClr val="212D54"/>
                </a:solidFill>
                <a:latin typeface="Quicksand" pitchFamily="2" charset="0"/>
                <a:cs typeface="Tahoma"/>
              </a:rPr>
              <a:t>Road, </a:t>
            </a:r>
            <a:r>
              <a:rPr sz="800" dirty="0">
                <a:solidFill>
                  <a:srgbClr val="212D54"/>
                </a:solidFill>
                <a:latin typeface="Quicksand" pitchFamily="2" charset="0"/>
                <a:cs typeface="Tahoma"/>
              </a:rPr>
              <a:t>Newcastle</a:t>
            </a:r>
            <a:r>
              <a:rPr sz="800" spc="55" dirty="0">
                <a:solidFill>
                  <a:srgbClr val="212D54"/>
                </a:solidFill>
                <a:latin typeface="Quicksand" pitchFamily="2" charset="0"/>
                <a:cs typeface="Tahoma"/>
              </a:rPr>
              <a:t> </a:t>
            </a:r>
            <a:r>
              <a:rPr sz="800" dirty="0">
                <a:solidFill>
                  <a:srgbClr val="212D54"/>
                </a:solidFill>
                <a:latin typeface="Quicksand" pitchFamily="2" charset="0"/>
                <a:cs typeface="Tahoma"/>
              </a:rPr>
              <a:t>upon</a:t>
            </a:r>
            <a:r>
              <a:rPr sz="800" spc="60" dirty="0">
                <a:solidFill>
                  <a:srgbClr val="212D54"/>
                </a:solidFill>
                <a:latin typeface="Quicksand" pitchFamily="2" charset="0"/>
                <a:cs typeface="Tahoma"/>
              </a:rPr>
              <a:t> </a:t>
            </a:r>
            <a:r>
              <a:rPr sz="800" spc="-10" dirty="0">
                <a:solidFill>
                  <a:srgbClr val="212D54"/>
                </a:solidFill>
                <a:latin typeface="Quicksand" pitchFamily="2" charset="0"/>
                <a:cs typeface="Tahoma"/>
              </a:rPr>
              <a:t>Tyne,</a:t>
            </a:r>
            <a:r>
              <a:rPr sz="800" spc="60" dirty="0">
                <a:solidFill>
                  <a:srgbClr val="212D54"/>
                </a:solidFill>
                <a:latin typeface="Quicksand" pitchFamily="2" charset="0"/>
                <a:cs typeface="Tahoma"/>
              </a:rPr>
              <a:t> </a:t>
            </a:r>
            <a:r>
              <a:rPr sz="800" dirty="0">
                <a:solidFill>
                  <a:srgbClr val="212D54"/>
                </a:solidFill>
                <a:latin typeface="Quicksand" pitchFamily="2" charset="0"/>
                <a:cs typeface="Tahoma"/>
              </a:rPr>
              <a:t>NE3</a:t>
            </a:r>
            <a:r>
              <a:rPr sz="800" spc="60" dirty="0">
                <a:solidFill>
                  <a:srgbClr val="212D54"/>
                </a:solidFill>
                <a:latin typeface="Quicksand" pitchFamily="2" charset="0"/>
                <a:cs typeface="Tahoma"/>
              </a:rPr>
              <a:t> </a:t>
            </a:r>
            <a:r>
              <a:rPr sz="800" spc="-25" dirty="0">
                <a:solidFill>
                  <a:srgbClr val="212D54"/>
                </a:solidFill>
                <a:latin typeface="Quicksand" pitchFamily="2" charset="0"/>
                <a:cs typeface="Tahoma"/>
              </a:rPr>
              <a:t>3RU</a:t>
            </a:r>
            <a:endParaRPr sz="800" dirty="0">
              <a:latin typeface="Quicksand" pitchFamily="2" charset="0"/>
              <a:cs typeface="Tahoma"/>
            </a:endParaRPr>
          </a:p>
        </p:txBody>
      </p:sp>
      <p:sp>
        <p:nvSpPr>
          <p:cNvPr id="14" name="object 14"/>
          <p:cNvSpPr txBox="1"/>
          <p:nvPr/>
        </p:nvSpPr>
        <p:spPr>
          <a:xfrm>
            <a:off x="2817293" y="9766578"/>
            <a:ext cx="1668272" cy="306751"/>
          </a:xfrm>
          <a:prstGeom prst="rect">
            <a:avLst/>
          </a:prstGeom>
        </p:spPr>
        <p:txBody>
          <a:bodyPr vert="horz" wrap="square" lIns="0" tIns="12700" rIns="0" bIns="0" rtlCol="0">
            <a:spAutoFit/>
          </a:bodyPr>
          <a:lstStyle/>
          <a:p>
            <a:pPr marL="12700" marR="5080">
              <a:lnSpc>
                <a:spcPct val="125000"/>
              </a:lnSpc>
              <a:spcBef>
                <a:spcPts val="100"/>
              </a:spcBef>
            </a:pPr>
            <a:r>
              <a:rPr sz="800" dirty="0">
                <a:solidFill>
                  <a:srgbClr val="212D54"/>
                </a:solidFill>
                <a:latin typeface="Quicksand" pitchFamily="2" charset="0"/>
                <a:cs typeface="Tahoma"/>
              </a:rPr>
              <a:t>Studio</a:t>
            </a:r>
            <a:r>
              <a:rPr sz="800" spc="40" dirty="0">
                <a:solidFill>
                  <a:srgbClr val="212D54"/>
                </a:solidFill>
                <a:latin typeface="Quicksand" pitchFamily="2" charset="0"/>
                <a:cs typeface="Tahoma"/>
              </a:rPr>
              <a:t> </a:t>
            </a:r>
            <a:r>
              <a:rPr sz="800" dirty="0">
                <a:solidFill>
                  <a:srgbClr val="212D54"/>
                </a:solidFill>
                <a:latin typeface="Quicksand" pitchFamily="2" charset="0"/>
                <a:cs typeface="Tahoma"/>
              </a:rPr>
              <a:t>West,</a:t>
            </a:r>
            <a:r>
              <a:rPr sz="800" spc="45" dirty="0">
                <a:solidFill>
                  <a:srgbClr val="212D54"/>
                </a:solidFill>
                <a:latin typeface="Quicksand" pitchFamily="2" charset="0"/>
                <a:cs typeface="Tahoma"/>
              </a:rPr>
              <a:t> </a:t>
            </a:r>
            <a:r>
              <a:rPr sz="800" dirty="0">
                <a:solidFill>
                  <a:srgbClr val="212D54"/>
                </a:solidFill>
                <a:latin typeface="Quicksand" pitchFamily="2" charset="0"/>
                <a:cs typeface="Tahoma"/>
              </a:rPr>
              <a:t>West</a:t>
            </a:r>
            <a:r>
              <a:rPr sz="800" spc="40" dirty="0">
                <a:solidFill>
                  <a:srgbClr val="212D54"/>
                </a:solidFill>
                <a:latin typeface="Quicksand" pitchFamily="2" charset="0"/>
                <a:cs typeface="Tahoma"/>
              </a:rPr>
              <a:t> </a:t>
            </a:r>
            <a:r>
              <a:rPr sz="800" dirty="0">
                <a:solidFill>
                  <a:srgbClr val="212D54"/>
                </a:solidFill>
                <a:latin typeface="Quicksand" pitchFamily="2" charset="0"/>
                <a:cs typeface="Tahoma"/>
              </a:rPr>
              <a:t>Denton</a:t>
            </a:r>
            <a:r>
              <a:rPr sz="800" spc="45" dirty="0">
                <a:solidFill>
                  <a:srgbClr val="212D54"/>
                </a:solidFill>
                <a:latin typeface="Quicksand" pitchFamily="2" charset="0"/>
                <a:cs typeface="Tahoma"/>
              </a:rPr>
              <a:t> </a:t>
            </a:r>
            <a:r>
              <a:rPr sz="800" spc="-20" dirty="0">
                <a:solidFill>
                  <a:srgbClr val="212D54"/>
                </a:solidFill>
                <a:latin typeface="Quicksand" pitchFamily="2" charset="0"/>
                <a:cs typeface="Tahoma"/>
              </a:rPr>
              <a:t>Way, </a:t>
            </a:r>
            <a:r>
              <a:rPr sz="800" dirty="0">
                <a:solidFill>
                  <a:srgbClr val="212D54"/>
                </a:solidFill>
                <a:latin typeface="Quicksand" pitchFamily="2" charset="0"/>
                <a:cs typeface="Tahoma"/>
              </a:rPr>
              <a:t>Newcastle</a:t>
            </a:r>
            <a:r>
              <a:rPr sz="800" spc="60" dirty="0">
                <a:solidFill>
                  <a:srgbClr val="212D54"/>
                </a:solidFill>
                <a:latin typeface="Quicksand" pitchFamily="2" charset="0"/>
                <a:cs typeface="Tahoma"/>
              </a:rPr>
              <a:t> </a:t>
            </a:r>
            <a:r>
              <a:rPr sz="800" dirty="0">
                <a:solidFill>
                  <a:srgbClr val="212D54"/>
                </a:solidFill>
                <a:latin typeface="Quicksand" pitchFamily="2" charset="0"/>
                <a:cs typeface="Tahoma"/>
              </a:rPr>
              <a:t>upon</a:t>
            </a:r>
            <a:r>
              <a:rPr sz="800" spc="65" dirty="0">
                <a:solidFill>
                  <a:srgbClr val="212D54"/>
                </a:solidFill>
                <a:latin typeface="Quicksand" pitchFamily="2" charset="0"/>
                <a:cs typeface="Tahoma"/>
              </a:rPr>
              <a:t> </a:t>
            </a:r>
            <a:r>
              <a:rPr sz="800" spc="-10" dirty="0">
                <a:solidFill>
                  <a:srgbClr val="212D54"/>
                </a:solidFill>
                <a:latin typeface="Quicksand" pitchFamily="2" charset="0"/>
                <a:cs typeface="Tahoma"/>
              </a:rPr>
              <a:t>Tyne,</a:t>
            </a:r>
            <a:r>
              <a:rPr sz="800" spc="60" dirty="0">
                <a:solidFill>
                  <a:srgbClr val="212D54"/>
                </a:solidFill>
                <a:latin typeface="Quicksand" pitchFamily="2" charset="0"/>
                <a:cs typeface="Tahoma"/>
              </a:rPr>
              <a:t> </a:t>
            </a:r>
            <a:r>
              <a:rPr sz="800" dirty="0">
                <a:solidFill>
                  <a:srgbClr val="212D54"/>
                </a:solidFill>
                <a:latin typeface="Quicksand" pitchFamily="2" charset="0"/>
                <a:cs typeface="Tahoma"/>
              </a:rPr>
              <a:t>NE5</a:t>
            </a:r>
            <a:r>
              <a:rPr sz="800" spc="65" dirty="0">
                <a:solidFill>
                  <a:srgbClr val="212D54"/>
                </a:solidFill>
                <a:latin typeface="Quicksand" pitchFamily="2" charset="0"/>
                <a:cs typeface="Tahoma"/>
              </a:rPr>
              <a:t> </a:t>
            </a:r>
            <a:r>
              <a:rPr sz="800" spc="-25" dirty="0">
                <a:solidFill>
                  <a:srgbClr val="212D54"/>
                </a:solidFill>
                <a:latin typeface="Quicksand" pitchFamily="2" charset="0"/>
                <a:cs typeface="Tahoma"/>
              </a:rPr>
              <a:t>2SZ</a:t>
            </a:r>
            <a:endParaRPr sz="800" dirty="0">
              <a:latin typeface="Quicksand" pitchFamily="2" charset="0"/>
              <a:cs typeface="Tahoma"/>
            </a:endParaRPr>
          </a:p>
        </p:txBody>
      </p:sp>
      <p:pic>
        <p:nvPicPr>
          <p:cNvPr id="15" name="object 15"/>
          <p:cNvPicPr/>
          <p:nvPr/>
        </p:nvPicPr>
        <p:blipFill>
          <a:blip r:embed="rId6" cstate="print"/>
          <a:stretch>
            <a:fillRect/>
          </a:stretch>
        </p:blipFill>
        <p:spPr>
          <a:xfrm>
            <a:off x="2491587" y="8909012"/>
            <a:ext cx="1668272" cy="79961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63425" y="9545302"/>
            <a:ext cx="882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Tahoma"/>
                <a:cs typeface="Tahoma"/>
              </a:rPr>
              <a:t>2</a:t>
            </a:r>
            <a:endParaRPr sz="900">
              <a:latin typeface="Tahoma"/>
              <a:cs typeface="Tahoma"/>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6831000" y="9844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7559992" cy="10155351"/>
            </a:xfrm>
            <a:prstGeom prst="rect">
              <a:avLst/>
            </a:prstGeom>
          </p:spPr>
        </p:pic>
        <p:sp>
          <p:nvSpPr>
            <p:cNvPr id="6" name="object 6"/>
            <p:cNvSpPr/>
            <p:nvPr/>
          </p:nvSpPr>
          <p:spPr>
            <a:xfrm>
              <a:off x="0" y="7434000"/>
              <a:ext cx="7560309" cy="3258185"/>
            </a:xfrm>
            <a:custGeom>
              <a:avLst/>
              <a:gdLst/>
              <a:ahLst/>
              <a:cxnLst/>
              <a:rect l="l" t="t" r="r" b="b"/>
              <a:pathLst>
                <a:path w="7560309" h="3258184">
                  <a:moveTo>
                    <a:pt x="7560005" y="0"/>
                  </a:moveTo>
                  <a:lnTo>
                    <a:pt x="7519785" y="59344"/>
                  </a:lnTo>
                  <a:lnTo>
                    <a:pt x="7427252" y="191250"/>
                  </a:lnTo>
                  <a:lnTo>
                    <a:pt x="7324593" y="326531"/>
                  </a:lnTo>
                  <a:lnTo>
                    <a:pt x="7253998" y="395998"/>
                  </a:lnTo>
                  <a:lnTo>
                    <a:pt x="7212092" y="418777"/>
                  </a:lnTo>
                  <a:lnTo>
                    <a:pt x="7121248" y="510746"/>
                  </a:lnTo>
                  <a:lnTo>
                    <a:pt x="6912280" y="747842"/>
                  </a:lnTo>
                  <a:lnTo>
                    <a:pt x="6516001" y="1206004"/>
                  </a:lnTo>
                  <a:lnTo>
                    <a:pt x="5687999" y="1764004"/>
                  </a:lnTo>
                  <a:lnTo>
                    <a:pt x="4446003" y="1961997"/>
                  </a:lnTo>
                  <a:lnTo>
                    <a:pt x="3672001" y="1853996"/>
                  </a:lnTo>
                  <a:lnTo>
                    <a:pt x="2969996" y="1368005"/>
                  </a:lnTo>
                  <a:lnTo>
                    <a:pt x="2852934" y="1300224"/>
                  </a:lnTo>
                  <a:lnTo>
                    <a:pt x="2586997" y="1149754"/>
                  </a:lnTo>
                  <a:lnTo>
                    <a:pt x="2300061" y="995911"/>
                  </a:lnTo>
                  <a:lnTo>
                    <a:pt x="2119998" y="918006"/>
                  </a:lnTo>
                  <a:lnTo>
                    <a:pt x="2048903" y="906189"/>
                  </a:lnTo>
                  <a:lnTo>
                    <a:pt x="1971247" y="891000"/>
                  </a:lnTo>
                  <a:lnTo>
                    <a:pt x="1838468" y="862314"/>
                  </a:lnTo>
                  <a:lnTo>
                    <a:pt x="1602003" y="810005"/>
                  </a:lnTo>
                  <a:lnTo>
                    <a:pt x="1152004" y="990003"/>
                  </a:lnTo>
                  <a:lnTo>
                    <a:pt x="521995" y="1386001"/>
                  </a:lnTo>
                  <a:lnTo>
                    <a:pt x="0" y="2088006"/>
                  </a:lnTo>
                  <a:lnTo>
                    <a:pt x="0" y="2952000"/>
                  </a:lnTo>
                  <a:lnTo>
                    <a:pt x="0" y="3257994"/>
                  </a:lnTo>
                  <a:lnTo>
                    <a:pt x="7560005" y="3257994"/>
                  </a:lnTo>
                  <a:lnTo>
                    <a:pt x="7560005" y="0"/>
                  </a:lnTo>
                  <a:close/>
                </a:path>
              </a:pathLst>
            </a:custGeom>
            <a:solidFill>
              <a:srgbClr val="212D54"/>
            </a:solidFill>
          </p:spPr>
          <p:txBody>
            <a:bodyPr wrap="square" lIns="0" tIns="0" rIns="0" bIns="0" rtlCol="0"/>
            <a:lstStyle/>
            <a:p>
              <a:endParaRPr/>
            </a:p>
          </p:txBody>
        </p:sp>
        <p:pic>
          <p:nvPicPr>
            <p:cNvPr id="7" name="object 7"/>
            <p:cNvPicPr/>
            <p:nvPr/>
          </p:nvPicPr>
          <p:blipFill>
            <a:blip r:embed="rId3" cstate="print"/>
            <a:stretch>
              <a:fillRect/>
            </a:stretch>
          </p:blipFill>
          <p:spPr>
            <a:xfrm>
              <a:off x="0" y="7146010"/>
              <a:ext cx="7559992" cy="268143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9225" y="9563303"/>
            <a:ext cx="86995" cy="151323"/>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31F20"/>
                </a:solidFill>
                <a:latin typeface="Quicksand" pitchFamily="2" charset="0"/>
                <a:cs typeface="Tahoma"/>
              </a:rPr>
              <a:t>5</a:t>
            </a:r>
            <a:endParaRPr sz="900">
              <a:latin typeface="Quicksand" pitchFamily="2" charset="0"/>
              <a:cs typeface="Tahoma"/>
            </a:endParaRPr>
          </a:p>
        </p:txBody>
      </p:sp>
      <p:sp>
        <p:nvSpPr>
          <p:cNvPr id="3" name="object 3"/>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sp>
        <p:nvSpPr>
          <p:cNvPr id="10" name="object 10"/>
          <p:cNvSpPr txBox="1"/>
          <p:nvPr/>
        </p:nvSpPr>
        <p:spPr>
          <a:xfrm>
            <a:off x="634625" y="1332787"/>
            <a:ext cx="6096029" cy="7519559"/>
          </a:xfrm>
          <a:prstGeom prst="rect">
            <a:avLst/>
          </a:prstGeom>
        </p:spPr>
        <p:txBody>
          <a:bodyPr vert="horz" wrap="square" lIns="0" tIns="12700" rIns="0" bIns="0" rtlCol="0">
            <a:spAutoFit/>
          </a:bodyPr>
          <a:lstStyle/>
          <a:p>
            <a:r>
              <a:rPr lang="en-US" sz="1100" dirty="0">
                <a:latin typeface="Quicksand Medium" pitchFamily="2" charset="0"/>
              </a:rPr>
              <a:t>Dear Applicant</a:t>
            </a:r>
            <a:endParaRPr lang="en-GB" sz="1100" dirty="0">
              <a:latin typeface="Quicksand Medium" pitchFamily="2" charset="0"/>
            </a:endParaRPr>
          </a:p>
          <a:p>
            <a:r>
              <a:rPr lang="en-US" sz="1100" b="1" dirty="0">
                <a:latin typeface="Quicksand Medium" pitchFamily="2" charset="0"/>
              </a:rPr>
              <a:t> </a:t>
            </a:r>
            <a:endParaRPr lang="en-GB" sz="1100" dirty="0">
              <a:latin typeface="Quicksand Medium" pitchFamily="2" charset="0"/>
            </a:endParaRPr>
          </a:p>
          <a:p>
            <a:r>
              <a:rPr lang="en-US" sz="1100" dirty="0">
                <a:latin typeface="Quicksand Medium" pitchFamily="2" charset="0"/>
              </a:rPr>
              <a:t>Thank you for your interest in the above post.   Kenton School is a vibrant and inclusive secondary school at the heart of the community in which we serve.  With just 1800 students, we are amongst the largest schools in the Northeast.  </a:t>
            </a:r>
            <a:r>
              <a:rPr lang="en-GB" sz="1100" dirty="0">
                <a:latin typeface="Quicksand Medium" pitchFamily="2" charset="0"/>
              </a:rPr>
              <a:t>At Kenton we are clear about our vision; </a:t>
            </a:r>
            <a:r>
              <a:rPr lang="en-US" sz="1100" dirty="0">
                <a:latin typeface="Quicksand Medium" pitchFamily="2" charset="0"/>
              </a:rPr>
              <a:t>Students are at the </a:t>
            </a:r>
            <a:r>
              <a:rPr lang="en-US" sz="1100" dirty="0" err="1">
                <a:latin typeface="Quicksand Medium" pitchFamily="2" charset="0"/>
              </a:rPr>
              <a:t>centre</a:t>
            </a:r>
            <a:r>
              <a:rPr lang="en-US" sz="1100" dirty="0">
                <a:latin typeface="Quicksand Medium" pitchFamily="2" charset="0"/>
              </a:rPr>
              <a:t> of everything we do. Through collaboration, every aspect of our work is of high quality. Our academies deliver an ambitious and inclusive curriculum that enables all students to excel academically and socially.</a:t>
            </a:r>
          </a:p>
          <a:p>
            <a:endParaRPr lang="en-US" sz="1100" dirty="0">
              <a:latin typeface="Quicksand Medium" pitchFamily="2" charset="0"/>
            </a:endParaRPr>
          </a:p>
          <a:p>
            <a:r>
              <a:rPr lang="en-GB" sz="1100" dirty="0">
                <a:latin typeface="Quicksand Medium" pitchFamily="2" charset="0"/>
              </a:rPr>
              <a:t>Following promotion of the current postholder, we are seeking a Head of Faculty to join and lead our visual and performing arts department. This is an exciting role focussed on educational progress of learners within art, music, drama and performing arts.   In addition, the role will include leading extra-curricular activities to meet course requirements and showcase students work, including ensuring a programme of school productions/performances and exhibitions.  </a:t>
            </a:r>
          </a:p>
          <a:p>
            <a:r>
              <a:rPr lang="en-GB" sz="1100" dirty="0">
                <a:latin typeface="Quicksand Medium" pitchFamily="2" charset="0"/>
              </a:rPr>
              <a:t> </a:t>
            </a:r>
          </a:p>
          <a:p>
            <a:r>
              <a:rPr lang="en-US" sz="1100" dirty="0">
                <a:latin typeface="Quicksand Medium" pitchFamily="2" charset="0"/>
              </a:rPr>
              <a:t>If you are the person we are looking for you will be able to demonstrate:</a:t>
            </a:r>
            <a:endParaRPr lang="en-GB" sz="1100" dirty="0">
              <a:latin typeface="Quicksand Medium" pitchFamily="2" charset="0"/>
            </a:endParaRPr>
          </a:p>
          <a:p>
            <a:pPr marL="171450" lvl="0" indent="-171450">
              <a:buFont typeface="Arial" panose="020B0604020202020204" pitchFamily="34" charset="0"/>
              <a:buChar char="•"/>
            </a:pPr>
            <a:r>
              <a:rPr lang="en-US" sz="1100" dirty="0">
                <a:latin typeface="Quicksand Medium" pitchFamily="2" charset="0"/>
              </a:rPr>
              <a:t>A passion for all aspects of performing and visual arts.</a:t>
            </a:r>
          </a:p>
          <a:p>
            <a:pPr marL="171450" lvl="0" indent="-171450">
              <a:buFont typeface="Arial" panose="020B0604020202020204" pitchFamily="34" charset="0"/>
              <a:buChar char="•"/>
            </a:pPr>
            <a:r>
              <a:rPr lang="en-US" sz="1100" dirty="0">
                <a:latin typeface="Quicksand Medium" pitchFamily="2" charset="0"/>
              </a:rPr>
              <a:t>Demonstrable experience driving performance improvements in your designated curriculum or core leadership area.</a:t>
            </a:r>
            <a:endParaRPr lang="en-GB" sz="1100" dirty="0">
              <a:latin typeface="Quicksand Medium" pitchFamily="2" charset="0"/>
            </a:endParaRPr>
          </a:p>
          <a:p>
            <a:pPr marL="171450" lvl="0" indent="-171450">
              <a:buFont typeface="Arial" panose="020B0604020202020204" pitchFamily="34" charset="0"/>
              <a:buChar char="•"/>
            </a:pPr>
            <a:r>
              <a:rPr lang="en-US" sz="1100" dirty="0">
                <a:latin typeface="Quicksand Medium" pitchFamily="2" charset="0"/>
              </a:rPr>
              <a:t>An ability to think and act strategically with sensitivity to </a:t>
            </a:r>
            <a:r>
              <a:rPr lang="en-US" sz="1100" dirty="0" err="1">
                <a:latin typeface="Quicksand Medium" pitchFamily="2" charset="0"/>
              </a:rPr>
              <a:t>organisational</a:t>
            </a:r>
            <a:r>
              <a:rPr lang="en-US" sz="1100" dirty="0">
                <a:latin typeface="Quicksand Medium" pitchFamily="2" charset="0"/>
              </a:rPr>
              <a:t> and wider political priorities to deliver high quality outcomes.</a:t>
            </a:r>
            <a:endParaRPr lang="en-GB" sz="1100" dirty="0">
              <a:latin typeface="Quicksand Medium" pitchFamily="2" charset="0"/>
            </a:endParaRPr>
          </a:p>
          <a:p>
            <a:pPr marL="171450" lvl="0" indent="-171450">
              <a:buFont typeface="Arial" panose="020B0604020202020204" pitchFamily="34" charset="0"/>
              <a:buChar char="•"/>
            </a:pPr>
            <a:r>
              <a:rPr lang="en-US" sz="1100" dirty="0">
                <a:latin typeface="Quicksand Medium" pitchFamily="2" charset="0"/>
              </a:rPr>
              <a:t>An ability to use data effectively and present views and opinions in discussion which contribute to positive outcomes including the ability to challenge, give feedback and accept feedback constructively.</a:t>
            </a:r>
            <a:endParaRPr lang="en-GB" sz="1100" dirty="0">
              <a:latin typeface="Quicksand Medium" pitchFamily="2" charset="0"/>
            </a:endParaRPr>
          </a:p>
          <a:p>
            <a:pPr marL="171450" lvl="0" indent="-171450">
              <a:buFont typeface="Arial" panose="020B0604020202020204" pitchFamily="34" charset="0"/>
              <a:buChar char="•"/>
            </a:pPr>
            <a:r>
              <a:rPr lang="en-US" sz="1100" dirty="0">
                <a:latin typeface="Quicksand Medium" pitchFamily="2" charset="0"/>
              </a:rPr>
              <a:t>A proven track record of effective people, resource and financial management or be able to demonstrate the ability to manage these areas.</a:t>
            </a:r>
            <a:endParaRPr lang="en-GB" sz="1100" dirty="0">
              <a:latin typeface="Quicksand Medium" pitchFamily="2" charset="0"/>
            </a:endParaRPr>
          </a:p>
          <a:p>
            <a:pPr marL="171450" lvl="0" indent="-171450">
              <a:buFont typeface="Arial" panose="020B0604020202020204" pitchFamily="34" charset="0"/>
              <a:buChar char="•"/>
            </a:pPr>
            <a:r>
              <a:rPr lang="en-US" sz="1100" dirty="0">
                <a:latin typeface="Quicksand Medium" pitchFamily="2" charset="0"/>
              </a:rPr>
              <a:t>Ability to demonstrate high expectations and to instill these in others.</a:t>
            </a:r>
          </a:p>
          <a:p>
            <a:endParaRPr lang="en-GB" sz="1100" dirty="0">
              <a:latin typeface="Quicksand Medium" pitchFamily="2" charset="0"/>
            </a:endParaRPr>
          </a:p>
          <a:p>
            <a:r>
              <a:rPr lang="en-GB" sz="1100" spc="-60" dirty="0">
                <a:solidFill>
                  <a:srgbClr val="231F20"/>
                </a:solidFill>
                <a:latin typeface="Quicksand Medium" pitchFamily="2" charset="0"/>
                <a:cs typeface="Tahoma"/>
              </a:rPr>
              <a:t>In</a:t>
            </a:r>
            <a:r>
              <a:rPr lang="en-GB" sz="1100" spc="-1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return</a:t>
            </a:r>
            <a:r>
              <a:rPr lang="en-GB" sz="1100" spc="-1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we</a:t>
            </a:r>
            <a:r>
              <a:rPr lang="en-GB" sz="1100" spc="-10" dirty="0">
                <a:solidFill>
                  <a:srgbClr val="231F20"/>
                </a:solidFill>
                <a:latin typeface="Quicksand Medium" pitchFamily="2" charset="0"/>
                <a:cs typeface="Tahoma"/>
              </a:rPr>
              <a:t> offer:</a:t>
            </a:r>
            <a:endParaRPr lang="en-GB" sz="1100" dirty="0">
              <a:latin typeface="Quicksand Medium" pitchFamily="2" charset="0"/>
              <a:cs typeface="Tahoma"/>
            </a:endParaRPr>
          </a:p>
          <a:p>
            <a:pPr marL="171450" indent="-171450">
              <a:buFont typeface="Arial" panose="020B0604020202020204" pitchFamily="34" charset="0"/>
              <a:buChar char="•"/>
              <a:tabLst>
                <a:tab pos="227965" algn="l"/>
                <a:tab pos="229235" algn="l"/>
              </a:tabLst>
            </a:pPr>
            <a:r>
              <a:rPr lang="en-GB" sz="1100" dirty="0">
                <a:solidFill>
                  <a:srgbClr val="231F20"/>
                </a:solidFill>
                <a:latin typeface="Quicksand Medium" pitchFamily="2" charset="0"/>
                <a:cs typeface="Tahoma"/>
              </a:rPr>
              <a:t>Salary</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sacrifice</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schemes</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such</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as</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childcare</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vouchers</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and</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cycle</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to</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work</a:t>
            </a:r>
            <a:r>
              <a:rPr lang="en-GB" sz="1100" spc="-10" dirty="0">
                <a:solidFill>
                  <a:srgbClr val="231F20"/>
                </a:solidFill>
                <a:latin typeface="Quicksand Medium" pitchFamily="2" charset="0"/>
                <a:cs typeface="Tahoma"/>
              </a:rPr>
              <a:t>.</a:t>
            </a:r>
            <a:endParaRPr lang="en-GB" sz="1100" dirty="0">
              <a:latin typeface="Quicksand Medium" pitchFamily="2" charset="0"/>
              <a:cs typeface="Tahoma"/>
            </a:endParaRPr>
          </a:p>
          <a:p>
            <a:pPr marL="171450" indent="-171450">
              <a:buFont typeface="Arial" panose="020B0604020202020204" pitchFamily="34" charset="0"/>
              <a:buChar char="•"/>
              <a:tabLst>
                <a:tab pos="227965" algn="l"/>
                <a:tab pos="229235" algn="l"/>
              </a:tabLst>
            </a:pPr>
            <a:r>
              <a:rPr lang="en-GB" sz="1100" dirty="0">
                <a:solidFill>
                  <a:srgbClr val="231F20"/>
                </a:solidFill>
                <a:latin typeface="Quicksand Medium" pitchFamily="2" charset="0"/>
                <a:cs typeface="Tahoma"/>
              </a:rPr>
              <a:t>Access</a:t>
            </a:r>
            <a:r>
              <a:rPr lang="en-GB" sz="1100" spc="35"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to</a:t>
            </a:r>
            <a:r>
              <a:rPr lang="en-GB" sz="1100" spc="35" dirty="0">
                <a:solidFill>
                  <a:srgbClr val="231F20"/>
                </a:solidFill>
                <a:latin typeface="Quicksand Medium" pitchFamily="2" charset="0"/>
                <a:cs typeface="Tahoma"/>
              </a:rPr>
              <a:t> free </a:t>
            </a:r>
            <a:r>
              <a:rPr lang="en-GB" sz="1100" spc="60" dirty="0">
                <a:solidFill>
                  <a:srgbClr val="231F20"/>
                </a:solidFill>
                <a:latin typeface="Quicksand Medium" pitchFamily="2" charset="0"/>
                <a:cs typeface="Tahoma"/>
              </a:rPr>
              <a:t>gym</a:t>
            </a:r>
            <a:r>
              <a:rPr lang="en-GB" sz="1100" spc="35" dirty="0">
                <a:solidFill>
                  <a:srgbClr val="231F20"/>
                </a:solidFill>
                <a:latin typeface="Quicksand Medium" pitchFamily="2" charset="0"/>
                <a:cs typeface="Tahoma"/>
              </a:rPr>
              <a:t> </a:t>
            </a:r>
            <a:r>
              <a:rPr lang="en-GB" sz="1100" spc="-10" dirty="0">
                <a:solidFill>
                  <a:srgbClr val="231F20"/>
                </a:solidFill>
                <a:latin typeface="Quicksand Medium" pitchFamily="2" charset="0"/>
                <a:cs typeface="Tahoma"/>
              </a:rPr>
              <a:t>facilities on our Kenton School site.</a:t>
            </a:r>
          </a:p>
          <a:p>
            <a:pPr marL="171450" indent="-171450">
              <a:buFont typeface="Arial" panose="020B0604020202020204" pitchFamily="34" charset="0"/>
              <a:buChar char="•"/>
              <a:tabLst>
                <a:tab pos="227965" algn="l"/>
                <a:tab pos="229235" algn="l"/>
              </a:tabLst>
            </a:pPr>
            <a:r>
              <a:rPr lang="en-GB" sz="1100" spc="-10" dirty="0">
                <a:solidFill>
                  <a:srgbClr val="231F20"/>
                </a:solidFill>
                <a:latin typeface="Quicksand Medium" pitchFamily="2" charset="0"/>
                <a:cs typeface="Tahoma"/>
              </a:rPr>
              <a:t>Access to the Teachers' Pension Scheme</a:t>
            </a:r>
            <a:endParaRPr lang="en-GB" sz="1100" dirty="0">
              <a:latin typeface="Quicksand Medium" pitchFamily="2" charset="0"/>
              <a:cs typeface="Tahoma"/>
            </a:endParaRPr>
          </a:p>
          <a:p>
            <a:pPr marL="171450" marR="104139" indent="-171450">
              <a:buFont typeface="Arial" panose="020B0604020202020204" pitchFamily="34" charset="0"/>
              <a:buChar char="•"/>
              <a:tabLst>
                <a:tab pos="227965" algn="l"/>
                <a:tab pos="229235" algn="l"/>
              </a:tabLst>
            </a:pPr>
            <a:r>
              <a:rPr lang="en-GB" sz="1100" dirty="0">
                <a:solidFill>
                  <a:srgbClr val="231F20"/>
                </a:solidFill>
                <a:latin typeface="Quicksand Medium" pitchFamily="2" charset="0"/>
                <a:cs typeface="Tahoma"/>
              </a:rPr>
              <a:t>The opportunity to work in a fantastically resourced</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school</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with</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easy</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commuting</a:t>
            </a:r>
            <a:r>
              <a:rPr lang="en-GB" sz="1100" spc="120"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access</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to</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both</a:t>
            </a:r>
            <a:r>
              <a:rPr lang="en-GB" sz="1100" spc="114" dirty="0">
                <a:solidFill>
                  <a:srgbClr val="231F20"/>
                </a:solidFill>
                <a:latin typeface="Quicksand Medium" pitchFamily="2" charset="0"/>
                <a:cs typeface="Tahoma"/>
              </a:rPr>
              <a:t> </a:t>
            </a:r>
            <a:r>
              <a:rPr lang="en-GB" sz="1100" dirty="0">
                <a:solidFill>
                  <a:srgbClr val="231F20"/>
                </a:solidFill>
                <a:latin typeface="Quicksand Medium" pitchFamily="2" charset="0"/>
                <a:cs typeface="Tahoma"/>
              </a:rPr>
              <a:t>the</a:t>
            </a:r>
            <a:r>
              <a:rPr lang="en-GB" sz="1100" spc="114" dirty="0">
                <a:solidFill>
                  <a:srgbClr val="231F20"/>
                </a:solidFill>
                <a:latin typeface="Quicksand Medium" pitchFamily="2" charset="0"/>
                <a:cs typeface="Tahoma"/>
              </a:rPr>
              <a:t> </a:t>
            </a:r>
            <a:r>
              <a:rPr lang="en-GB" sz="1100" spc="-70" dirty="0">
                <a:solidFill>
                  <a:srgbClr val="231F20"/>
                </a:solidFill>
                <a:latin typeface="Quicksand Medium" pitchFamily="2" charset="0"/>
                <a:cs typeface="Tahoma"/>
              </a:rPr>
              <a:t>A1</a:t>
            </a:r>
            <a:r>
              <a:rPr lang="en-GB" sz="1100" spc="120" dirty="0">
                <a:solidFill>
                  <a:srgbClr val="231F20"/>
                </a:solidFill>
                <a:latin typeface="Quicksand Medium" pitchFamily="2" charset="0"/>
                <a:cs typeface="Tahoma"/>
              </a:rPr>
              <a:t> </a:t>
            </a:r>
            <a:r>
              <a:rPr lang="en-GB" sz="1100" spc="-25" dirty="0">
                <a:solidFill>
                  <a:srgbClr val="231F20"/>
                </a:solidFill>
                <a:latin typeface="Quicksand Medium" pitchFamily="2" charset="0"/>
                <a:cs typeface="Tahoma"/>
              </a:rPr>
              <a:t>and </a:t>
            </a:r>
            <a:r>
              <a:rPr lang="en-GB" sz="1100" spc="-20" dirty="0">
                <a:solidFill>
                  <a:srgbClr val="231F20"/>
                </a:solidFill>
                <a:latin typeface="Quicksand Medium" pitchFamily="2" charset="0"/>
                <a:cs typeface="Tahoma"/>
              </a:rPr>
              <a:t>A19, in a supportive team committed to the development of all our staff.</a:t>
            </a:r>
          </a:p>
          <a:p>
            <a:pPr marL="171450" marR="104139" indent="-171450">
              <a:buFont typeface="Arial" panose="020B0604020202020204" pitchFamily="34" charset="0"/>
              <a:buChar char="•"/>
              <a:tabLst>
                <a:tab pos="227965" algn="l"/>
                <a:tab pos="229235" algn="l"/>
              </a:tabLst>
            </a:pPr>
            <a:endParaRPr lang="en-GB" sz="1100" spc="-20" dirty="0">
              <a:solidFill>
                <a:srgbClr val="231F20"/>
              </a:solidFill>
              <a:latin typeface="Quicksand Medium" pitchFamily="2" charset="0"/>
              <a:cs typeface="Tahoma"/>
            </a:endParaRPr>
          </a:p>
          <a:p>
            <a:pPr marR="104139">
              <a:tabLst>
                <a:tab pos="227965" algn="l"/>
                <a:tab pos="229235" algn="l"/>
              </a:tabLst>
            </a:pPr>
            <a:r>
              <a:rPr lang="en-GB" sz="1100" spc="-20" dirty="0">
                <a:solidFill>
                  <a:srgbClr val="231F20"/>
                </a:solidFill>
                <a:latin typeface="Quicksand Medium" pitchFamily="2" charset="0"/>
                <a:cs typeface="Tahoma"/>
              </a:rPr>
              <a:t>Yours sincerely </a:t>
            </a:r>
          </a:p>
          <a:p>
            <a:pPr marR="104139">
              <a:tabLst>
                <a:tab pos="227965" algn="l"/>
                <a:tab pos="229235" algn="l"/>
              </a:tabLst>
            </a:pPr>
            <a:endParaRPr lang="en-GB" sz="1100" spc="-20" dirty="0">
              <a:solidFill>
                <a:srgbClr val="231F20"/>
              </a:solidFill>
              <a:latin typeface="Quicksand Medium" pitchFamily="2" charset="0"/>
              <a:cs typeface="Tahoma"/>
            </a:endParaRPr>
          </a:p>
          <a:p>
            <a:pPr marR="104139">
              <a:tabLst>
                <a:tab pos="227965" algn="l"/>
                <a:tab pos="229235" algn="l"/>
              </a:tabLst>
            </a:pPr>
            <a:endParaRPr lang="en-GB" sz="1100" spc="-20" dirty="0">
              <a:solidFill>
                <a:srgbClr val="231F20"/>
              </a:solidFill>
              <a:latin typeface="Quicksand Medium" pitchFamily="2" charset="0"/>
              <a:cs typeface="Tahoma"/>
            </a:endParaRPr>
          </a:p>
          <a:p>
            <a:pPr marR="104139">
              <a:tabLst>
                <a:tab pos="227965" algn="l"/>
                <a:tab pos="229235" algn="l"/>
              </a:tabLst>
            </a:pPr>
            <a:r>
              <a:rPr lang="en-GB" sz="1100" spc="-20" dirty="0">
                <a:solidFill>
                  <a:srgbClr val="231F20"/>
                </a:solidFill>
                <a:latin typeface="Quicksand Medium" pitchFamily="2" charset="0"/>
                <a:cs typeface="Tahoma"/>
              </a:rPr>
              <a:t>Julie Roberts</a:t>
            </a:r>
          </a:p>
          <a:p>
            <a:pPr marR="104139">
              <a:tabLst>
                <a:tab pos="227965" algn="l"/>
                <a:tab pos="229235" algn="l"/>
              </a:tabLst>
            </a:pPr>
            <a:r>
              <a:rPr lang="en-GB" sz="1100" spc="-20" dirty="0">
                <a:solidFill>
                  <a:srgbClr val="231F20"/>
                </a:solidFill>
                <a:latin typeface="Quicksand Medium" pitchFamily="2" charset="0"/>
                <a:cs typeface="Tahoma"/>
              </a:rPr>
              <a:t>Acting Principal </a:t>
            </a:r>
            <a:endParaRPr lang="en-GB" sz="1100" dirty="0">
              <a:latin typeface="Quicksand Medium" pitchFamily="2" charset="0"/>
            </a:endParaRPr>
          </a:p>
          <a:p>
            <a:r>
              <a:rPr lang="en-GB" sz="1100" dirty="0">
                <a:latin typeface="Quicksand Medium" pitchFamily="2" charset="0"/>
              </a:rPr>
              <a:t> </a:t>
            </a:r>
          </a:p>
          <a:p>
            <a:pPr lvl="0">
              <a:lnSpc>
                <a:spcPct val="115000"/>
              </a:lnSpc>
              <a:spcAft>
                <a:spcPts val="0"/>
              </a:spcAft>
            </a:pPr>
            <a:endParaRPr lang="en-GB" sz="1100" dirty="0">
              <a:latin typeface="Quicksand Medium" pitchFamily="2" charset="0"/>
              <a:ea typeface="Calibri" panose="020F0502020204030204" pitchFamily="34" charset="0"/>
              <a:cs typeface="Times New Roman" panose="02020603050405020304" pitchFamily="18" charset="0"/>
            </a:endParaRPr>
          </a:p>
          <a:p>
            <a:r>
              <a:rPr lang="en-US" sz="1100" dirty="0">
                <a:latin typeface="Quicksand Medium" pitchFamily="2" charset="0"/>
              </a:rPr>
              <a:t> </a:t>
            </a:r>
            <a:endParaRPr lang="en-GB" sz="1100" dirty="0">
              <a:latin typeface="Quicksand Medium" pitchFamily="2" charset="0"/>
            </a:endParaRPr>
          </a:p>
          <a:p>
            <a:r>
              <a:rPr lang="en-US" sz="1100" dirty="0"/>
              <a:t> </a:t>
            </a:r>
            <a:endParaRPr lang="en-GB" sz="1100" dirty="0"/>
          </a:p>
          <a:p>
            <a:r>
              <a:rPr lang="en-US" sz="1100" dirty="0"/>
              <a:t> </a:t>
            </a:r>
            <a:endParaRPr lang="en-GB" sz="1100" dirty="0"/>
          </a:p>
          <a:p>
            <a:pPr marL="177800" marR="171450" indent="-165100">
              <a:lnSpc>
                <a:spcPct val="120400"/>
              </a:lnSpc>
              <a:spcBef>
                <a:spcPts val="100"/>
              </a:spcBef>
              <a:buClr>
                <a:srgbClr val="212D54"/>
              </a:buClr>
              <a:buChar char="•"/>
              <a:tabLst>
                <a:tab pos="177800" algn="l"/>
              </a:tabLst>
            </a:pPr>
            <a:endParaRPr sz="1100" dirty="0">
              <a:latin typeface="Quicksand" pitchFamily="2" charset="0"/>
              <a:cs typeface="Tahoma"/>
            </a:endParaRPr>
          </a:p>
        </p:txBody>
      </p:sp>
      <p:sp>
        <p:nvSpPr>
          <p:cNvPr id="11" name="object 11"/>
          <p:cNvSpPr txBox="1">
            <a:spLocks noGrp="1"/>
          </p:cNvSpPr>
          <p:nvPr>
            <p:ph type="title"/>
          </p:nvPr>
        </p:nvSpPr>
        <p:spPr>
          <a:xfrm>
            <a:off x="609225" y="340528"/>
            <a:ext cx="6018851" cy="770083"/>
          </a:xfrm>
          <a:prstGeom prst="rect">
            <a:avLst/>
          </a:prstGeom>
        </p:spPr>
        <p:txBody>
          <a:bodyPr vert="horz" wrap="square" lIns="0" tIns="46355" rIns="0" bIns="0" rtlCol="0">
            <a:spAutoFit/>
          </a:bodyPr>
          <a:lstStyle/>
          <a:p>
            <a:pPr marL="12700">
              <a:lnSpc>
                <a:spcPct val="100000"/>
              </a:lnSpc>
              <a:spcBef>
                <a:spcPts val="365"/>
              </a:spcBef>
            </a:pPr>
            <a:r>
              <a:rPr lang="en-GB" sz="1800" spc="-10" dirty="0">
                <a:solidFill>
                  <a:schemeClr val="tx2"/>
                </a:solidFill>
                <a:latin typeface="Quicksand" pitchFamily="2" charset="0"/>
              </a:rPr>
              <a:t>INTRODUCTION</a:t>
            </a:r>
            <a:br>
              <a:rPr lang="en-GB" sz="1800" dirty="0">
                <a:solidFill>
                  <a:schemeClr val="tx2"/>
                </a:solidFill>
                <a:latin typeface="Quicksand" pitchFamily="2" charset="0"/>
              </a:rPr>
            </a:br>
            <a:r>
              <a:rPr lang="en-GB" sz="1800" spc="-25" dirty="0">
                <a:solidFill>
                  <a:schemeClr val="tx2"/>
                </a:solidFill>
                <a:latin typeface="Quicksand" pitchFamily="2" charset="0"/>
              </a:rPr>
              <a:t>From</a:t>
            </a:r>
            <a:r>
              <a:rPr lang="en-GB" sz="1800" spc="-140" dirty="0">
                <a:solidFill>
                  <a:schemeClr val="tx2"/>
                </a:solidFill>
                <a:latin typeface="Quicksand" pitchFamily="2" charset="0"/>
              </a:rPr>
              <a:t> </a:t>
            </a:r>
            <a:r>
              <a:rPr lang="en-GB" sz="1800" spc="-10" dirty="0">
                <a:solidFill>
                  <a:schemeClr val="tx2"/>
                </a:solidFill>
                <a:latin typeface="Quicksand" pitchFamily="2" charset="0"/>
              </a:rPr>
              <a:t>the</a:t>
            </a:r>
            <a:r>
              <a:rPr lang="en-GB" sz="1800" spc="-110" dirty="0">
                <a:solidFill>
                  <a:schemeClr val="tx2"/>
                </a:solidFill>
                <a:latin typeface="Quicksand" pitchFamily="2" charset="0"/>
              </a:rPr>
              <a:t> </a:t>
            </a:r>
            <a:r>
              <a:rPr lang="en-GB" sz="1800" spc="-50" dirty="0">
                <a:solidFill>
                  <a:schemeClr val="tx2"/>
                </a:solidFill>
                <a:latin typeface="Quicksand" pitchFamily="2" charset="0"/>
              </a:rPr>
              <a:t>Principal </a:t>
            </a:r>
            <a:r>
              <a:rPr lang="en-GB" sz="2900" spc="-35" dirty="0">
                <a:latin typeface="Quicksand" pitchFamily="2" charset="0"/>
              </a:rPr>
              <a:t>r From the </a:t>
            </a:r>
            <a:endParaRPr spc="-10" dirty="0">
              <a:latin typeface="Quicksand" pitchFamily="2" charset="0"/>
            </a:endParaRPr>
          </a:p>
        </p:txBody>
      </p:sp>
      <p:sp>
        <p:nvSpPr>
          <p:cNvPr id="12" name="object 12"/>
          <p:cNvSpPr txBox="1"/>
          <p:nvPr/>
        </p:nvSpPr>
        <p:spPr>
          <a:xfrm>
            <a:off x="5302250" y="920353"/>
            <a:ext cx="1676400" cy="606576"/>
          </a:xfrm>
          <a:prstGeom prst="rect">
            <a:avLst/>
          </a:prstGeom>
        </p:spPr>
        <p:txBody>
          <a:bodyPr vert="horz" wrap="square" lIns="0" tIns="67310" rIns="0" bIns="0" rtlCol="0">
            <a:spAutoFit/>
          </a:bodyPr>
          <a:lstStyle/>
          <a:p>
            <a:pPr marL="12700">
              <a:lnSpc>
                <a:spcPct val="100000"/>
              </a:lnSpc>
              <a:spcBef>
                <a:spcPts val="530"/>
              </a:spcBef>
            </a:pPr>
            <a:r>
              <a:rPr sz="1000" b="1" dirty="0">
                <a:solidFill>
                  <a:srgbClr val="FFFFFF"/>
                </a:solidFill>
                <a:latin typeface="Quicksand" pitchFamily="2" charset="0"/>
                <a:cs typeface="Tahoma"/>
              </a:rPr>
              <a:t>Pay</a:t>
            </a:r>
            <a:r>
              <a:rPr sz="1000" b="1" spc="-20" dirty="0">
                <a:solidFill>
                  <a:srgbClr val="FFFFFF"/>
                </a:solidFill>
                <a:latin typeface="Quicksand" pitchFamily="2" charset="0"/>
                <a:cs typeface="Tahoma"/>
              </a:rPr>
              <a:t> </a:t>
            </a:r>
            <a:r>
              <a:rPr sz="1000" b="1" spc="-30" dirty="0">
                <a:solidFill>
                  <a:srgbClr val="FFFFFF"/>
                </a:solidFill>
                <a:latin typeface="Quicksand" pitchFamily="2" charset="0"/>
                <a:cs typeface="Tahoma"/>
              </a:rPr>
              <a:t>Range:</a:t>
            </a:r>
            <a:r>
              <a:rPr sz="1000" b="1" spc="-25" dirty="0">
                <a:solidFill>
                  <a:srgbClr val="FFFFFF"/>
                </a:solidFill>
                <a:latin typeface="Quicksand" pitchFamily="2" charset="0"/>
                <a:cs typeface="Tahoma"/>
              </a:rPr>
              <a:t> </a:t>
            </a:r>
            <a:r>
              <a:rPr lang="en-GB" sz="1000" b="1" spc="-25" dirty="0">
                <a:solidFill>
                  <a:srgbClr val="FFFFFF"/>
                </a:solidFill>
                <a:latin typeface="Quicksand" pitchFamily="2" charset="0"/>
                <a:cs typeface="Tahoma"/>
              </a:rPr>
              <a:t>L8-L12</a:t>
            </a:r>
            <a:endParaRPr sz="1000" dirty="0">
              <a:latin typeface="Quicksand" pitchFamily="2" charset="0"/>
              <a:cs typeface="Tahoma"/>
            </a:endParaRPr>
          </a:p>
          <a:p>
            <a:pPr marL="12700">
              <a:lnSpc>
                <a:spcPct val="100000"/>
              </a:lnSpc>
              <a:spcBef>
                <a:spcPts val="434"/>
              </a:spcBef>
            </a:pPr>
            <a:r>
              <a:rPr sz="1000" b="1" spc="-30" dirty="0">
                <a:solidFill>
                  <a:srgbClr val="FFFFFF"/>
                </a:solidFill>
                <a:latin typeface="Quicksand" pitchFamily="2" charset="0"/>
                <a:cs typeface="Tahoma"/>
              </a:rPr>
              <a:t>Responsible</a:t>
            </a:r>
            <a:r>
              <a:rPr sz="1000" b="1" spc="10" dirty="0">
                <a:solidFill>
                  <a:srgbClr val="FFFFFF"/>
                </a:solidFill>
                <a:latin typeface="Quicksand" pitchFamily="2" charset="0"/>
                <a:cs typeface="Tahoma"/>
              </a:rPr>
              <a:t> </a:t>
            </a:r>
            <a:r>
              <a:rPr sz="1000" b="1" spc="-25" dirty="0">
                <a:solidFill>
                  <a:srgbClr val="FFFFFF"/>
                </a:solidFill>
                <a:latin typeface="Quicksand" pitchFamily="2" charset="0"/>
                <a:cs typeface="Tahoma"/>
              </a:rPr>
              <a:t>to:</a:t>
            </a:r>
            <a:endParaRPr sz="1000" dirty="0">
              <a:latin typeface="Quicksand" pitchFamily="2" charset="0"/>
              <a:cs typeface="Tahoma"/>
            </a:endParaRPr>
          </a:p>
          <a:p>
            <a:pPr marL="12700">
              <a:lnSpc>
                <a:spcPct val="100000"/>
              </a:lnSpc>
              <a:spcBef>
                <a:spcPts val="150"/>
              </a:spcBef>
            </a:pPr>
            <a:r>
              <a:rPr lang="en-GB" sz="1000" dirty="0">
                <a:solidFill>
                  <a:srgbClr val="FFFFFF"/>
                </a:solidFill>
                <a:latin typeface="Quicksand" pitchFamily="2" charset="0"/>
                <a:cs typeface="Tahoma"/>
              </a:rPr>
              <a:t>Vice Principal</a:t>
            </a:r>
            <a:endParaRPr sz="1000" dirty="0">
              <a:latin typeface="Quicksand" pitchFamily="2" charset="0"/>
              <a:cs typeface="Tahoma"/>
            </a:endParaRPr>
          </a:p>
        </p:txBody>
      </p:sp>
      <p:grpSp>
        <p:nvGrpSpPr>
          <p:cNvPr id="31" name="object 3">
            <a:extLst>
              <a:ext uri="{FF2B5EF4-FFF2-40B4-BE49-F238E27FC236}">
                <a16:creationId xmlns:a16="http://schemas.microsoft.com/office/drawing/2014/main" id="{6E77E4E4-152C-43AB-A082-D1A1F023A40F}"/>
              </a:ext>
            </a:extLst>
          </p:cNvPr>
          <p:cNvGrpSpPr/>
          <p:nvPr/>
        </p:nvGrpSpPr>
        <p:grpSpPr>
          <a:xfrm>
            <a:off x="15875" y="8089900"/>
            <a:ext cx="7559992" cy="2824911"/>
            <a:chOff x="0" y="7867091"/>
            <a:chExt cx="7559992" cy="2824911"/>
          </a:xfrm>
        </p:grpSpPr>
        <p:sp>
          <p:nvSpPr>
            <p:cNvPr id="32" name="object 4">
              <a:extLst>
                <a:ext uri="{FF2B5EF4-FFF2-40B4-BE49-F238E27FC236}">
                  <a16:creationId xmlns:a16="http://schemas.microsoft.com/office/drawing/2014/main" id="{DFEDDEE2-2923-4B3E-B5CA-1D6E655B83FB}"/>
                </a:ext>
              </a:extLst>
            </p:cNvPr>
            <p:cNvSpPr/>
            <p:nvPr/>
          </p:nvSpPr>
          <p:spPr>
            <a:xfrm>
              <a:off x="6831000" y="9844414"/>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sp>
          <p:nvSpPr>
            <p:cNvPr id="34" name="object 6">
              <a:extLst>
                <a:ext uri="{FF2B5EF4-FFF2-40B4-BE49-F238E27FC236}">
                  <a16:creationId xmlns:a16="http://schemas.microsoft.com/office/drawing/2014/main" id="{3080CB35-1F4B-422F-A87E-25D3018B3AB8}"/>
                </a:ext>
              </a:extLst>
            </p:cNvPr>
            <p:cNvSpPr/>
            <p:nvPr/>
          </p:nvSpPr>
          <p:spPr>
            <a:xfrm>
              <a:off x="878852" y="10070160"/>
              <a:ext cx="756920" cy="84455"/>
            </a:xfrm>
            <a:custGeom>
              <a:avLst/>
              <a:gdLst/>
              <a:ahLst/>
              <a:cxnLst/>
              <a:rect l="l" t="t" r="r" b="b"/>
              <a:pathLst>
                <a:path w="756919" h="84454">
                  <a:moveTo>
                    <a:pt x="33286" y="73266"/>
                  </a:moveTo>
                  <a:lnTo>
                    <a:pt x="11049" y="73266"/>
                  </a:lnTo>
                  <a:lnTo>
                    <a:pt x="11049" y="939"/>
                  </a:lnTo>
                  <a:lnTo>
                    <a:pt x="0" y="939"/>
                  </a:lnTo>
                  <a:lnTo>
                    <a:pt x="0" y="83273"/>
                  </a:lnTo>
                  <a:lnTo>
                    <a:pt x="33286" y="83273"/>
                  </a:lnTo>
                  <a:lnTo>
                    <a:pt x="33286" y="73266"/>
                  </a:lnTo>
                  <a:close/>
                </a:path>
                <a:path w="756919" h="84454">
                  <a:moveTo>
                    <a:pt x="90678" y="73507"/>
                  </a:moveTo>
                  <a:lnTo>
                    <a:pt x="66687" y="73507"/>
                  </a:lnTo>
                  <a:lnTo>
                    <a:pt x="66687" y="46456"/>
                  </a:lnTo>
                  <a:lnTo>
                    <a:pt x="86677" y="46456"/>
                  </a:lnTo>
                  <a:lnTo>
                    <a:pt x="86677" y="36576"/>
                  </a:lnTo>
                  <a:lnTo>
                    <a:pt x="66687" y="36576"/>
                  </a:lnTo>
                  <a:lnTo>
                    <a:pt x="66687" y="10706"/>
                  </a:lnTo>
                  <a:lnTo>
                    <a:pt x="90335" y="10706"/>
                  </a:lnTo>
                  <a:lnTo>
                    <a:pt x="90335" y="939"/>
                  </a:lnTo>
                  <a:lnTo>
                    <a:pt x="55638" y="939"/>
                  </a:lnTo>
                  <a:lnTo>
                    <a:pt x="55638" y="83273"/>
                  </a:lnTo>
                  <a:lnTo>
                    <a:pt x="90678" y="83273"/>
                  </a:lnTo>
                  <a:lnTo>
                    <a:pt x="90678" y="73507"/>
                  </a:lnTo>
                  <a:close/>
                </a:path>
                <a:path w="756919" h="84454">
                  <a:moveTo>
                    <a:pt x="156997" y="83273"/>
                  </a:moveTo>
                  <a:lnTo>
                    <a:pt x="153098" y="63855"/>
                  </a:lnTo>
                  <a:lnTo>
                    <a:pt x="151218" y="54571"/>
                  </a:lnTo>
                  <a:lnTo>
                    <a:pt x="143230" y="14833"/>
                  </a:lnTo>
                  <a:lnTo>
                    <a:pt x="140538" y="1511"/>
                  </a:lnTo>
                  <a:lnTo>
                    <a:pt x="140538" y="54571"/>
                  </a:lnTo>
                  <a:lnTo>
                    <a:pt x="126301" y="54571"/>
                  </a:lnTo>
                  <a:lnTo>
                    <a:pt x="133477" y="14833"/>
                  </a:lnTo>
                  <a:lnTo>
                    <a:pt x="140538" y="54571"/>
                  </a:lnTo>
                  <a:lnTo>
                    <a:pt x="140538" y="1511"/>
                  </a:lnTo>
                  <a:lnTo>
                    <a:pt x="140423" y="939"/>
                  </a:lnTo>
                  <a:lnTo>
                    <a:pt x="126771" y="939"/>
                  </a:lnTo>
                  <a:lnTo>
                    <a:pt x="110426" y="83273"/>
                  </a:lnTo>
                  <a:lnTo>
                    <a:pt x="121119" y="83273"/>
                  </a:lnTo>
                  <a:lnTo>
                    <a:pt x="124650" y="63855"/>
                  </a:lnTo>
                  <a:lnTo>
                    <a:pt x="142290" y="63855"/>
                  </a:lnTo>
                  <a:lnTo>
                    <a:pt x="145707" y="83273"/>
                  </a:lnTo>
                  <a:lnTo>
                    <a:pt x="156997" y="83273"/>
                  </a:lnTo>
                  <a:close/>
                </a:path>
                <a:path w="756919" h="84454">
                  <a:moveTo>
                    <a:pt x="219557" y="18351"/>
                  </a:moveTo>
                  <a:lnTo>
                    <a:pt x="218224" y="10706"/>
                  </a:lnTo>
                  <a:lnTo>
                    <a:pt x="218186" y="10515"/>
                  </a:lnTo>
                  <a:lnTo>
                    <a:pt x="214236" y="5092"/>
                  </a:lnTo>
                  <a:lnTo>
                    <a:pt x="208508" y="2235"/>
                  </a:lnTo>
                  <a:lnTo>
                    <a:pt x="208508" y="13182"/>
                  </a:lnTo>
                  <a:lnTo>
                    <a:pt x="208508" y="71031"/>
                  </a:lnTo>
                  <a:lnTo>
                    <a:pt x="205219" y="73507"/>
                  </a:lnTo>
                  <a:lnTo>
                    <a:pt x="190271" y="73507"/>
                  </a:lnTo>
                  <a:lnTo>
                    <a:pt x="190271" y="10706"/>
                  </a:lnTo>
                  <a:lnTo>
                    <a:pt x="205219" y="10706"/>
                  </a:lnTo>
                  <a:lnTo>
                    <a:pt x="208508" y="13182"/>
                  </a:lnTo>
                  <a:lnTo>
                    <a:pt x="208508" y="2235"/>
                  </a:lnTo>
                  <a:lnTo>
                    <a:pt x="207949" y="1955"/>
                  </a:lnTo>
                  <a:lnTo>
                    <a:pt x="199567" y="939"/>
                  </a:lnTo>
                  <a:lnTo>
                    <a:pt x="179222" y="939"/>
                  </a:lnTo>
                  <a:lnTo>
                    <a:pt x="179222" y="83261"/>
                  </a:lnTo>
                  <a:lnTo>
                    <a:pt x="199567" y="83261"/>
                  </a:lnTo>
                  <a:lnTo>
                    <a:pt x="219557" y="65862"/>
                  </a:lnTo>
                  <a:lnTo>
                    <a:pt x="219557" y="18351"/>
                  </a:lnTo>
                  <a:close/>
                </a:path>
                <a:path w="756919" h="84454">
                  <a:moveTo>
                    <a:pt x="281305" y="73494"/>
                  </a:moveTo>
                  <a:lnTo>
                    <a:pt x="257302" y="73494"/>
                  </a:lnTo>
                  <a:lnTo>
                    <a:pt x="257302" y="46456"/>
                  </a:lnTo>
                  <a:lnTo>
                    <a:pt x="277304" y="46456"/>
                  </a:lnTo>
                  <a:lnTo>
                    <a:pt x="277304" y="36576"/>
                  </a:lnTo>
                  <a:lnTo>
                    <a:pt x="257302" y="36576"/>
                  </a:lnTo>
                  <a:lnTo>
                    <a:pt x="257302" y="10706"/>
                  </a:lnTo>
                  <a:lnTo>
                    <a:pt x="280949" y="10706"/>
                  </a:lnTo>
                  <a:lnTo>
                    <a:pt x="280949" y="939"/>
                  </a:lnTo>
                  <a:lnTo>
                    <a:pt x="246253" y="939"/>
                  </a:lnTo>
                  <a:lnTo>
                    <a:pt x="246253" y="83261"/>
                  </a:lnTo>
                  <a:lnTo>
                    <a:pt x="281305" y="83261"/>
                  </a:lnTo>
                  <a:lnTo>
                    <a:pt x="281305" y="73494"/>
                  </a:lnTo>
                  <a:close/>
                </a:path>
                <a:path w="756919" h="84454">
                  <a:moveTo>
                    <a:pt x="349389" y="83261"/>
                  </a:moveTo>
                  <a:lnTo>
                    <a:pt x="337502" y="49504"/>
                  </a:lnTo>
                  <a:lnTo>
                    <a:pt x="336918" y="47866"/>
                  </a:lnTo>
                  <a:lnTo>
                    <a:pt x="343039" y="45389"/>
                  </a:lnTo>
                  <a:lnTo>
                    <a:pt x="346557" y="40335"/>
                  </a:lnTo>
                  <a:lnTo>
                    <a:pt x="346557" y="39865"/>
                  </a:lnTo>
                  <a:lnTo>
                    <a:pt x="346557" y="18338"/>
                  </a:lnTo>
                  <a:lnTo>
                    <a:pt x="345224" y="10693"/>
                  </a:lnTo>
                  <a:lnTo>
                    <a:pt x="345186" y="10515"/>
                  </a:lnTo>
                  <a:lnTo>
                    <a:pt x="341249" y="5105"/>
                  </a:lnTo>
                  <a:lnTo>
                    <a:pt x="335508" y="2235"/>
                  </a:lnTo>
                  <a:lnTo>
                    <a:pt x="335508" y="13169"/>
                  </a:lnTo>
                  <a:lnTo>
                    <a:pt x="335508" y="37401"/>
                  </a:lnTo>
                  <a:lnTo>
                    <a:pt x="332219" y="39865"/>
                  </a:lnTo>
                  <a:lnTo>
                    <a:pt x="317042" y="39865"/>
                  </a:lnTo>
                  <a:lnTo>
                    <a:pt x="317042" y="10693"/>
                  </a:lnTo>
                  <a:lnTo>
                    <a:pt x="332219" y="10693"/>
                  </a:lnTo>
                  <a:lnTo>
                    <a:pt x="335508" y="13169"/>
                  </a:lnTo>
                  <a:lnTo>
                    <a:pt x="335508" y="2235"/>
                  </a:lnTo>
                  <a:lnTo>
                    <a:pt x="334962" y="1955"/>
                  </a:lnTo>
                  <a:lnTo>
                    <a:pt x="326567" y="939"/>
                  </a:lnTo>
                  <a:lnTo>
                    <a:pt x="305993" y="939"/>
                  </a:lnTo>
                  <a:lnTo>
                    <a:pt x="305993" y="83261"/>
                  </a:lnTo>
                  <a:lnTo>
                    <a:pt x="317042" y="83261"/>
                  </a:lnTo>
                  <a:lnTo>
                    <a:pt x="317042" y="49504"/>
                  </a:lnTo>
                  <a:lnTo>
                    <a:pt x="326682" y="49504"/>
                  </a:lnTo>
                  <a:lnTo>
                    <a:pt x="338099" y="83261"/>
                  </a:lnTo>
                  <a:lnTo>
                    <a:pt x="349389" y="83261"/>
                  </a:lnTo>
                  <a:close/>
                </a:path>
                <a:path w="756919" h="84454">
                  <a:moveTo>
                    <a:pt x="410425" y="47739"/>
                  </a:moveTo>
                  <a:lnTo>
                    <a:pt x="405955" y="43738"/>
                  </a:lnTo>
                  <a:lnTo>
                    <a:pt x="383489" y="31153"/>
                  </a:lnTo>
                  <a:lnTo>
                    <a:pt x="381723" y="29400"/>
                  </a:lnTo>
                  <a:lnTo>
                    <a:pt x="381723" y="12230"/>
                  </a:lnTo>
                  <a:lnTo>
                    <a:pt x="384898" y="9639"/>
                  </a:lnTo>
                  <a:lnTo>
                    <a:pt x="396189" y="9639"/>
                  </a:lnTo>
                  <a:lnTo>
                    <a:pt x="399364" y="12230"/>
                  </a:lnTo>
                  <a:lnTo>
                    <a:pt x="399364" y="29984"/>
                  </a:lnTo>
                  <a:lnTo>
                    <a:pt x="410184" y="29984"/>
                  </a:lnTo>
                  <a:lnTo>
                    <a:pt x="410184" y="16929"/>
                  </a:lnTo>
                  <a:lnTo>
                    <a:pt x="408724" y="9283"/>
                  </a:lnTo>
                  <a:lnTo>
                    <a:pt x="404660" y="4013"/>
                  </a:lnTo>
                  <a:lnTo>
                    <a:pt x="398475" y="977"/>
                  </a:lnTo>
                  <a:lnTo>
                    <a:pt x="390664" y="0"/>
                  </a:lnTo>
                  <a:lnTo>
                    <a:pt x="382612" y="977"/>
                  </a:lnTo>
                  <a:lnTo>
                    <a:pt x="376428" y="4013"/>
                  </a:lnTo>
                  <a:lnTo>
                    <a:pt x="372364" y="9283"/>
                  </a:lnTo>
                  <a:lnTo>
                    <a:pt x="370903" y="16929"/>
                  </a:lnTo>
                  <a:lnTo>
                    <a:pt x="370903" y="35153"/>
                  </a:lnTo>
                  <a:lnTo>
                    <a:pt x="374904" y="38684"/>
                  </a:lnTo>
                  <a:lnTo>
                    <a:pt x="382435" y="43040"/>
                  </a:lnTo>
                  <a:lnTo>
                    <a:pt x="397840" y="51625"/>
                  </a:lnTo>
                  <a:lnTo>
                    <a:pt x="399605" y="53733"/>
                  </a:lnTo>
                  <a:lnTo>
                    <a:pt x="399605" y="71615"/>
                  </a:lnTo>
                  <a:lnTo>
                    <a:pt x="396430" y="74549"/>
                  </a:lnTo>
                  <a:lnTo>
                    <a:pt x="384898" y="74549"/>
                  </a:lnTo>
                  <a:lnTo>
                    <a:pt x="381723" y="71615"/>
                  </a:lnTo>
                  <a:lnTo>
                    <a:pt x="381723" y="53035"/>
                  </a:lnTo>
                  <a:lnTo>
                    <a:pt x="370903" y="53035"/>
                  </a:lnTo>
                  <a:lnTo>
                    <a:pt x="370903" y="67030"/>
                  </a:lnTo>
                  <a:lnTo>
                    <a:pt x="372224" y="74980"/>
                  </a:lnTo>
                  <a:lnTo>
                    <a:pt x="376047" y="80289"/>
                  </a:lnTo>
                  <a:lnTo>
                    <a:pt x="382219" y="83273"/>
                  </a:lnTo>
                  <a:lnTo>
                    <a:pt x="390550" y="84201"/>
                  </a:lnTo>
                  <a:lnTo>
                    <a:pt x="399110" y="83261"/>
                  </a:lnTo>
                  <a:lnTo>
                    <a:pt x="405282" y="80251"/>
                  </a:lnTo>
                  <a:lnTo>
                    <a:pt x="409105" y="74930"/>
                  </a:lnTo>
                  <a:lnTo>
                    <a:pt x="410425" y="67030"/>
                  </a:lnTo>
                  <a:lnTo>
                    <a:pt x="410425" y="47739"/>
                  </a:lnTo>
                  <a:close/>
                </a:path>
                <a:path w="756919" h="84454">
                  <a:moveTo>
                    <a:pt x="503199" y="939"/>
                  </a:moveTo>
                  <a:lnTo>
                    <a:pt x="463448" y="939"/>
                  </a:lnTo>
                  <a:lnTo>
                    <a:pt x="463448" y="10706"/>
                  </a:lnTo>
                  <a:lnTo>
                    <a:pt x="477799" y="10706"/>
                  </a:lnTo>
                  <a:lnTo>
                    <a:pt x="477799" y="83261"/>
                  </a:lnTo>
                  <a:lnTo>
                    <a:pt x="488848" y="83261"/>
                  </a:lnTo>
                  <a:lnTo>
                    <a:pt x="488848" y="10706"/>
                  </a:lnTo>
                  <a:lnTo>
                    <a:pt x="503199" y="10706"/>
                  </a:lnTo>
                  <a:lnTo>
                    <a:pt x="503199" y="939"/>
                  </a:lnTo>
                  <a:close/>
                </a:path>
                <a:path w="756919" h="84454">
                  <a:moveTo>
                    <a:pt x="568706" y="83261"/>
                  </a:moveTo>
                  <a:lnTo>
                    <a:pt x="556818" y="49504"/>
                  </a:lnTo>
                  <a:lnTo>
                    <a:pt x="556234" y="47866"/>
                  </a:lnTo>
                  <a:lnTo>
                    <a:pt x="562356" y="45389"/>
                  </a:lnTo>
                  <a:lnTo>
                    <a:pt x="565873" y="40335"/>
                  </a:lnTo>
                  <a:lnTo>
                    <a:pt x="565873" y="39865"/>
                  </a:lnTo>
                  <a:lnTo>
                    <a:pt x="565873" y="18338"/>
                  </a:lnTo>
                  <a:lnTo>
                    <a:pt x="564540" y="10693"/>
                  </a:lnTo>
                  <a:lnTo>
                    <a:pt x="564515" y="10515"/>
                  </a:lnTo>
                  <a:lnTo>
                    <a:pt x="560565" y="5105"/>
                  </a:lnTo>
                  <a:lnTo>
                    <a:pt x="554824" y="2235"/>
                  </a:lnTo>
                  <a:lnTo>
                    <a:pt x="554824" y="13169"/>
                  </a:lnTo>
                  <a:lnTo>
                    <a:pt x="554824" y="37401"/>
                  </a:lnTo>
                  <a:lnTo>
                    <a:pt x="551535" y="39865"/>
                  </a:lnTo>
                  <a:lnTo>
                    <a:pt x="536359" y="39865"/>
                  </a:lnTo>
                  <a:lnTo>
                    <a:pt x="536359" y="10693"/>
                  </a:lnTo>
                  <a:lnTo>
                    <a:pt x="551535" y="10693"/>
                  </a:lnTo>
                  <a:lnTo>
                    <a:pt x="554824" y="13169"/>
                  </a:lnTo>
                  <a:lnTo>
                    <a:pt x="554824" y="2235"/>
                  </a:lnTo>
                  <a:lnTo>
                    <a:pt x="554278" y="1955"/>
                  </a:lnTo>
                  <a:lnTo>
                    <a:pt x="545884" y="939"/>
                  </a:lnTo>
                  <a:lnTo>
                    <a:pt x="525310" y="939"/>
                  </a:lnTo>
                  <a:lnTo>
                    <a:pt x="525310" y="83261"/>
                  </a:lnTo>
                  <a:lnTo>
                    <a:pt x="536359" y="83261"/>
                  </a:lnTo>
                  <a:lnTo>
                    <a:pt x="536359" y="49504"/>
                  </a:lnTo>
                  <a:lnTo>
                    <a:pt x="545998" y="49504"/>
                  </a:lnTo>
                  <a:lnTo>
                    <a:pt x="557415" y="83261"/>
                  </a:lnTo>
                  <a:lnTo>
                    <a:pt x="568706" y="83261"/>
                  </a:lnTo>
                  <a:close/>
                </a:path>
                <a:path w="756919" h="84454">
                  <a:moveTo>
                    <a:pt x="631736" y="939"/>
                  </a:moveTo>
                  <a:lnTo>
                    <a:pt x="620687" y="939"/>
                  </a:lnTo>
                  <a:lnTo>
                    <a:pt x="620687" y="71983"/>
                  </a:lnTo>
                  <a:lnTo>
                    <a:pt x="617855" y="74447"/>
                  </a:lnTo>
                  <a:lnTo>
                    <a:pt x="605624" y="74447"/>
                  </a:lnTo>
                  <a:lnTo>
                    <a:pt x="602805" y="71983"/>
                  </a:lnTo>
                  <a:lnTo>
                    <a:pt x="602805" y="939"/>
                  </a:lnTo>
                  <a:lnTo>
                    <a:pt x="591756" y="939"/>
                  </a:lnTo>
                  <a:lnTo>
                    <a:pt x="591756" y="66802"/>
                  </a:lnTo>
                  <a:lnTo>
                    <a:pt x="593090" y="74777"/>
                  </a:lnTo>
                  <a:lnTo>
                    <a:pt x="596963" y="80175"/>
                  </a:lnTo>
                  <a:lnTo>
                    <a:pt x="603161" y="83248"/>
                  </a:lnTo>
                  <a:lnTo>
                    <a:pt x="611505" y="84213"/>
                  </a:lnTo>
                  <a:lnTo>
                    <a:pt x="620331" y="83223"/>
                  </a:lnTo>
                  <a:lnTo>
                    <a:pt x="626529" y="80137"/>
                  </a:lnTo>
                  <a:lnTo>
                    <a:pt x="630402" y="74726"/>
                  </a:lnTo>
                  <a:lnTo>
                    <a:pt x="631736" y="66802"/>
                  </a:lnTo>
                  <a:lnTo>
                    <a:pt x="631736" y="939"/>
                  </a:lnTo>
                  <a:close/>
                </a:path>
                <a:path w="756919" h="84454">
                  <a:moveTo>
                    <a:pt x="696544" y="47739"/>
                  </a:moveTo>
                  <a:lnTo>
                    <a:pt x="692073" y="43738"/>
                  </a:lnTo>
                  <a:lnTo>
                    <a:pt x="669607" y="31153"/>
                  </a:lnTo>
                  <a:lnTo>
                    <a:pt x="667842" y="29400"/>
                  </a:lnTo>
                  <a:lnTo>
                    <a:pt x="667842" y="12230"/>
                  </a:lnTo>
                  <a:lnTo>
                    <a:pt x="671017" y="9639"/>
                  </a:lnTo>
                  <a:lnTo>
                    <a:pt x="682307" y="9639"/>
                  </a:lnTo>
                  <a:lnTo>
                    <a:pt x="685482" y="12230"/>
                  </a:lnTo>
                  <a:lnTo>
                    <a:pt x="685482" y="29984"/>
                  </a:lnTo>
                  <a:lnTo>
                    <a:pt x="696302" y="29984"/>
                  </a:lnTo>
                  <a:lnTo>
                    <a:pt x="696302" y="16929"/>
                  </a:lnTo>
                  <a:lnTo>
                    <a:pt x="694842" y="9283"/>
                  </a:lnTo>
                  <a:lnTo>
                    <a:pt x="690778" y="4013"/>
                  </a:lnTo>
                  <a:lnTo>
                    <a:pt x="684593" y="977"/>
                  </a:lnTo>
                  <a:lnTo>
                    <a:pt x="676783" y="0"/>
                  </a:lnTo>
                  <a:lnTo>
                    <a:pt x="668718" y="977"/>
                  </a:lnTo>
                  <a:lnTo>
                    <a:pt x="662546" y="4013"/>
                  </a:lnTo>
                  <a:lnTo>
                    <a:pt x="658482" y="9283"/>
                  </a:lnTo>
                  <a:lnTo>
                    <a:pt x="657021" y="16929"/>
                  </a:lnTo>
                  <a:lnTo>
                    <a:pt x="657021" y="35153"/>
                  </a:lnTo>
                  <a:lnTo>
                    <a:pt x="661022" y="38684"/>
                  </a:lnTo>
                  <a:lnTo>
                    <a:pt x="668553" y="43040"/>
                  </a:lnTo>
                  <a:lnTo>
                    <a:pt x="683958" y="51625"/>
                  </a:lnTo>
                  <a:lnTo>
                    <a:pt x="685723" y="53733"/>
                  </a:lnTo>
                  <a:lnTo>
                    <a:pt x="685723" y="71615"/>
                  </a:lnTo>
                  <a:lnTo>
                    <a:pt x="682548" y="74549"/>
                  </a:lnTo>
                  <a:lnTo>
                    <a:pt x="671017" y="74549"/>
                  </a:lnTo>
                  <a:lnTo>
                    <a:pt x="667842" y="71615"/>
                  </a:lnTo>
                  <a:lnTo>
                    <a:pt x="667842" y="53035"/>
                  </a:lnTo>
                  <a:lnTo>
                    <a:pt x="657021" y="53035"/>
                  </a:lnTo>
                  <a:lnTo>
                    <a:pt x="657021" y="67030"/>
                  </a:lnTo>
                  <a:lnTo>
                    <a:pt x="658329" y="74980"/>
                  </a:lnTo>
                  <a:lnTo>
                    <a:pt x="662165" y="80289"/>
                  </a:lnTo>
                  <a:lnTo>
                    <a:pt x="668337" y="83273"/>
                  </a:lnTo>
                  <a:lnTo>
                    <a:pt x="676668" y="84201"/>
                  </a:lnTo>
                  <a:lnTo>
                    <a:pt x="685228" y="83261"/>
                  </a:lnTo>
                  <a:lnTo>
                    <a:pt x="691388" y="80251"/>
                  </a:lnTo>
                  <a:lnTo>
                    <a:pt x="695223" y="74930"/>
                  </a:lnTo>
                  <a:lnTo>
                    <a:pt x="696544" y="67030"/>
                  </a:lnTo>
                  <a:lnTo>
                    <a:pt x="696544" y="47739"/>
                  </a:lnTo>
                  <a:close/>
                </a:path>
                <a:path w="756919" h="84454">
                  <a:moveTo>
                    <a:pt x="756678" y="939"/>
                  </a:moveTo>
                  <a:lnTo>
                    <a:pt x="716927" y="939"/>
                  </a:lnTo>
                  <a:lnTo>
                    <a:pt x="716927" y="10706"/>
                  </a:lnTo>
                  <a:lnTo>
                    <a:pt x="731278" y="10706"/>
                  </a:lnTo>
                  <a:lnTo>
                    <a:pt x="731278" y="83261"/>
                  </a:lnTo>
                  <a:lnTo>
                    <a:pt x="742327" y="83261"/>
                  </a:lnTo>
                  <a:lnTo>
                    <a:pt x="742327" y="10706"/>
                  </a:lnTo>
                  <a:lnTo>
                    <a:pt x="756678" y="10706"/>
                  </a:lnTo>
                  <a:lnTo>
                    <a:pt x="756678" y="939"/>
                  </a:lnTo>
                  <a:close/>
                </a:path>
              </a:pathLst>
            </a:custGeom>
            <a:solidFill>
              <a:srgbClr val="316FB6"/>
            </a:solidFill>
          </p:spPr>
          <p:txBody>
            <a:bodyPr wrap="square" lIns="0" tIns="0" rIns="0" bIns="0" rtlCol="0"/>
            <a:lstStyle/>
            <a:p>
              <a:endParaRPr/>
            </a:p>
          </p:txBody>
        </p:sp>
        <p:pic>
          <p:nvPicPr>
            <p:cNvPr id="33" name="object 5">
              <a:extLst>
                <a:ext uri="{FF2B5EF4-FFF2-40B4-BE49-F238E27FC236}">
                  <a16:creationId xmlns:a16="http://schemas.microsoft.com/office/drawing/2014/main" id="{8161D699-AC66-4E75-B47F-5011093731CA}"/>
                </a:ext>
              </a:extLst>
            </p:cNvPr>
            <p:cNvPicPr/>
            <p:nvPr/>
          </p:nvPicPr>
          <p:blipFill>
            <a:blip r:embed="rId2" cstate="print"/>
            <a:stretch>
              <a:fillRect/>
            </a:stretch>
          </p:blipFill>
          <p:spPr>
            <a:xfrm>
              <a:off x="0" y="7867091"/>
              <a:ext cx="7559992" cy="2824911"/>
            </a:xfrm>
            <a:prstGeom prst="rect">
              <a:avLst/>
            </a:prstGeom>
          </p:spPr>
        </p:pic>
        <p:pic>
          <p:nvPicPr>
            <p:cNvPr id="35" name="object 7">
              <a:extLst>
                <a:ext uri="{FF2B5EF4-FFF2-40B4-BE49-F238E27FC236}">
                  <a16:creationId xmlns:a16="http://schemas.microsoft.com/office/drawing/2014/main" id="{A2C10CD8-7A24-4A42-8439-AF22BDAC9340}"/>
                </a:ext>
              </a:extLst>
            </p:cNvPr>
            <p:cNvPicPr/>
            <p:nvPr/>
          </p:nvPicPr>
          <p:blipFill>
            <a:blip r:embed="rId3" cstate="print"/>
            <a:stretch>
              <a:fillRect/>
            </a:stretch>
          </p:blipFill>
          <p:spPr>
            <a:xfrm>
              <a:off x="878865" y="9903936"/>
              <a:ext cx="64896" cy="131241"/>
            </a:xfrm>
            <a:prstGeom prst="rect">
              <a:avLst/>
            </a:prstGeom>
          </p:spPr>
        </p:pic>
        <p:sp>
          <p:nvSpPr>
            <p:cNvPr id="36" name="object 8">
              <a:extLst>
                <a:ext uri="{FF2B5EF4-FFF2-40B4-BE49-F238E27FC236}">
                  <a16:creationId xmlns:a16="http://schemas.microsoft.com/office/drawing/2014/main" id="{31943279-DB29-4AF4-9DD9-466338B03826}"/>
                </a:ext>
              </a:extLst>
            </p:cNvPr>
            <p:cNvSpPr/>
            <p:nvPr/>
          </p:nvSpPr>
          <p:spPr>
            <a:xfrm>
              <a:off x="983388" y="9902435"/>
              <a:ext cx="63500" cy="134620"/>
            </a:xfrm>
            <a:custGeom>
              <a:avLst/>
              <a:gdLst/>
              <a:ahLst/>
              <a:cxnLst/>
              <a:rect l="l" t="t" r="r" b="b"/>
              <a:pathLst>
                <a:path w="63500" h="134620">
                  <a:moveTo>
                    <a:pt x="32359" y="0"/>
                  </a:moveTo>
                  <a:lnTo>
                    <a:pt x="30911" y="0"/>
                  </a:lnTo>
                  <a:lnTo>
                    <a:pt x="17948" y="1592"/>
                  </a:lnTo>
                  <a:lnTo>
                    <a:pt x="8226" y="6559"/>
                  </a:lnTo>
                  <a:lnTo>
                    <a:pt x="2118" y="15184"/>
                  </a:lnTo>
                  <a:lnTo>
                    <a:pt x="0" y="27749"/>
                  </a:lnTo>
                  <a:lnTo>
                    <a:pt x="0" y="106489"/>
                  </a:lnTo>
                  <a:lnTo>
                    <a:pt x="2118" y="118974"/>
                  </a:lnTo>
                  <a:lnTo>
                    <a:pt x="8226" y="127608"/>
                  </a:lnTo>
                  <a:lnTo>
                    <a:pt x="17948" y="132619"/>
                  </a:lnTo>
                  <a:lnTo>
                    <a:pt x="30911" y="134239"/>
                  </a:lnTo>
                  <a:lnTo>
                    <a:pt x="32359" y="134239"/>
                  </a:lnTo>
                  <a:lnTo>
                    <a:pt x="45322" y="132619"/>
                  </a:lnTo>
                  <a:lnTo>
                    <a:pt x="55044" y="127608"/>
                  </a:lnTo>
                  <a:lnTo>
                    <a:pt x="61152" y="118974"/>
                  </a:lnTo>
                  <a:lnTo>
                    <a:pt x="61202" y="118681"/>
                  </a:lnTo>
                  <a:lnTo>
                    <a:pt x="22186" y="118681"/>
                  </a:lnTo>
                  <a:lnTo>
                    <a:pt x="17094" y="114744"/>
                  </a:lnTo>
                  <a:lnTo>
                    <a:pt x="17094" y="19494"/>
                  </a:lnTo>
                  <a:lnTo>
                    <a:pt x="22186" y="15557"/>
                  </a:lnTo>
                  <a:lnTo>
                    <a:pt x="61202" y="15557"/>
                  </a:lnTo>
                  <a:lnTo>
                    <a:pt x="61095" y="15184"/>
                  </a:lnTo>
                  <a:lnTo>
                    <a:pt x="55044" y="6630"/>
                  </a:lnTo>
                  <a:lnTo>
                    <a:pt x="45322" y="1619"/>
                  </a:lnTo>
                  <a:lnTo>
                    <a:pt x="32359" y="0"/>
                  </a:lnTo>
                  <a:close/>
                </a:path>
                <a:path w="63500" h="134620">
                  <a:moveTo>
                    <a:pt x="61202" y="15557"/>
                  </a:moveTo>
                  <a:lnTo>
                    <a:pt x="41084" y="15557"/>
                  </a:lnTo>
                  <a:lnTo>
                    <a:pt x="46177" y="19494"/>
                  </a:lnTo>
                  <a:lnTo>
                    <a:pt x="46177" y="114744"/>
                  </a:lnTo>
                  <a:lnTo>
                    <a:pt x="41084" y="118681"/>
                  </a:lnTo>
                  <a:lnTo>
                    <a:pt x="61202" y="118681"/>
                  </a:lnTo>
                  <a:lnTo>
                    <a:pt x="63271" y="106489"/>
                  </a:lnTo>
                  <a:lnTo>
                    <a:pt x="63271" y="27749"/>
                  </a:lnTo>
                  <a:lnTo>
                    <a:pt x="61202" y="15557"/>
                  </a:lnTo>
                  <a:close/>
                </a:path>
              </a:pathLst>
            </a:custGeom>
            <a:solidFill>
              <a:srgbClr val="222E53"/>
            </a:solidFill>
          </p:spPr>
          <p:txBody>
            <a:bodyPr wrap="square" lIns="0" tIns="0" rIns="0" bIns="0" rtlCol="0"/>
            <a:lstStyle/>
            <a:p>
              <a:endParaRPr/>
            </a:p>
          </p:txBody>
        </p:sp>
        <p:pic>
          <p:nvPicPr>
            <p:cNvPr id="37" name="object 9">
              <a:extLst>
                <a:ext uri="{FF2B5EF4-FFF2-40B4-BE49-F238E27FC236}">
                  <a16:creationId xmlns:a16="http://schemas.microsoft.com/office/drawing/2014/main" id="{7CA29A18-08B3-4A82-8CA9-CE5504F339FF}"/>
                </a:ext>
              </a:extLst>
            </p:cNvPr>
            <p:cNvPicPr/>
            <p:nvPr/>
          </p:nvPicPr>
          <p:blipFill>
            <a:blip r:embed="rId4" cstate="print"/>
            <a:stretch>
              <a:fillRect/>
            </a:stretch>
          </p:blipFill>
          <p:spPr>
            <a:xfrm>
              <a:off x="1086280" y="9903926"/>
              <a:ext cx="67081" cy="131254"/>
            </a:xfrm>
            <a:prstGeom prst="rect">
              <a:avLst/>
            </a:prstGeom>
          </p:spPr>
        </p:pic>
        <p:sp>
          <p:nvSpPr>
            <p:cNvPr id="38" name="object 10">
              <a:extLst>
                <a:ext uri="{FF2B5EF4-FFF2-40B4-BE49-F238E27FC236}">
                  <a16:creationId xmlns:a16="http://schemas.microsoft.com/office/drawing/2014/main" id="{FF5258C8-2603-4B78-AAC5-BEAF286B79AB}"/>
                </a:ext>
              </a:extLst>
            </p:cNvPr>
            <p:cNvSpPr/>
            <p:nvPr/>
          </p:nvSpPr>
          <p:spPr>
            <a:xfrm>
              <a:off x="1179360" y="9904259"/>
              <a:ext cx="61594" cy="130810"/>
            </a:xfrm>
            <a:custGeom>
              <a:avLst/>
              <a:gdLst/>
              <a:ahLst/>
              <a:cxnLst/>
              <a:rect l="l" t="t" r="r" b="b"/>
              <a:pathLst>
                <a:path w="61594" h="130809">
                  <a:moveTo>
                    <a:pt x="61442" y="0"/>
                  </a:moveTo>
                  <a:lnTo>
                    <a:pt x="0" y="0"/>
                  </a:lnTo>
                  <a:lnTo>
                    <a:pt x="0" y="15240"/>
                  </a:lnTo>
                  <a:lnTo>
                    <a:pt x="22174" y="15240"/>
                  </a:lnTo>
                  <a:lnTo>
                    <a:pt x="22174" y="130810"/>
                  </a:lnTo>
                  <a:lnTo>
                    <a:pt x="39268" y="130810"/>
                  </a:lnTo>
                  <a:lnTo>
                    <a:pt x="39268" y="15240"/>
                  </a:lnTo>
                  <a:lnTo>
                    <a:pt x="61442" y="15240"/>
                  </a:lnTo>
                  <a:lnTo>
                    <a:pt x="61442" y="0"/>
                  </a:lnTo>
                  <a:close/>
                </a:path>
              </a:pathLst>
            </a:custGeom>
            <a:solidFill>
              <a:srgbClr val="222E53"/>
            </a:solidFill>
          </p:spPr>
          <p:txBody>
            <a:bodyPr wrap="square" lIns="0" tIns="0" rIns="0" bIns="0" rtlCol="0"/>
            <a:lstStyle/>
            <a:p>
              <a:endParaRPr/>
            </a:p>
          </p:txBody>
        </p:sp>
        <p:pic>
          <p:nvPicPr>
            <p:cNvPr id="39" name="object 11">
              <a:extLst>
                <a:ext uri="{FF2B5EF4-FFF2-40B4-BE49-F238E27FC236}">
                  <a16:creationId xmlns:a16="http://schemas.microsoft.com/office/drawing/2014/main" id="{E5EF7153-3535-4AFA-A5CD-070CF20D635B}"/>
                </a:ext>
              </a:extLst>
            </p:cNvPr>
            <p:cNvPicPr/>
            <p:nvPr/>
          </p:nvPicPr>
          <p:blipFill>
            <a:blip r:embed="rId5" cstate="print"/>
            <a:stretch>
              <a:fillRect/>
            </a:stretch>
          </p:blipFill>
          <p:spPr>
            <a:xfrm>
              <a:off x="1273341" y="9903931"/>
              <a:ext cx="64173" cy="131241"/>
            </a:xfrm>
            <a:prstGeom prst="rect">
              <a:avLst/>
            </a:prstGeom>
          </p:spPr>
        </p:pic>
        <p:sp>
          <p:nvSpPr>
            <p:cNvPr id="40" name="object 12">
              <a:extLst>
                <a:ext uri="{FF2B5EF4-FFF2-40B4-BE49-F238E27FC236}">
                  <a16:creationId xmlns:a16="http://schemas.microsoft.com/office/drawing/2014/main" id="{B54127EA-8F98-483E-B858-61688A9587A9}"/>
                </a:ext>
              </a:extLst>
            </p:cNvPr>
            <p:cNvSpPr/>
            <p:nvPr/>
          </p:nvSpPr>
          <p:spPr>
            <a:xfrm>
              <a:off x="1377876" y="9903936"/>
              <a:ext cx="54610" cy="131445"/>
            </a:xfrm>
            <a:custGeom>
              <a:avLst/>
              <a:gdLst/>
              <a:ahLst/>
              <a:cxnLst/>
              <a:rect l="l" t="t" r="r" b="b"/>
              <a:pathLst>
                <a:path w="54609" h="131445">
                  <a:moveTo>
                    <a:pt x="53619" y="0"/>
                  </a:moveTo>
                  <a:lnTo>
                    <a:pt x="0" y="0"/>
                  </a:lnTo>
                  <a:lnTo>
                    <a:pt x="0" y="131241"/>
                  </a:lnTo>
                  <a:lnTo>
                    <a:pt x="54165" y="131241"/>
                  </a:lnTo>
                  <a:lnTo>
                    <a:pt x="54165" y="115684"/>
                  </a:lnTo>
                  <a:lnTo>
                    <a:pt x="17094" y="115684"/>
                  </a:lnTo>
                  <a:lnTo>
                    <a:pt x="17094" y="72555"/>
                  </a:lnTo>
                  <a:lnTo>
                    <a:pt x="47993" y="72555"/>
                  </a:lnTo>
                  <a:lnTo>
                    <a:pt x="47993" y="56807"/>
                  </a:lnTo>
                  <a:lnTo>
                    <a:pt x="17094" y="56807"/>
                  </a:lnTo>
                  <a:lnTo>
                    <a:pt x="17094" y="15557"/>
                  </a:lnTo>
                  <a:lnTo>
                    <a:pt x="53619" y="15557"/>
                  </a:lnTo>
                  <a:lnTo>
                    <a:pt x="53619" y="0"/>
                  </a:lnTo>
                  <a:close/>
                </a:path>
              </a:pathLst>
            </a:custGeom>
            <a:solidFill>
              <a:srgbClr val="222E53"/>
            </a:solidFill>
          </p:spPr>
          <p:txBody>
            <a:bodyPr wrap="square" lIns="0" tIns="0" rIns="0" bIns="0" rtlCol="0"/>
            <a:lstStyle/>
            <a:p>
              <a:endParaRPr/>
            </a:p>
          </p:txBody>
        </p:sp>
        <p:pic>
          <p:nvPicPr>
            <p:cNvPr id="41" name="object 13">
              <a:extLst>
                <a:ext uri="{FF2B5EF4-FFF2-40B4-BE49-F238E27FC236}">
                  <a16:creationId xmlns:a16="http://schemas.microsoft.com/office/drawing/2014/main" id="{54E90FE8-2F7A-4D70-90C3-1EE44F223356}"/>
                </a:ext>
              </a:extLst>
            </p:cNvPr>
            <p:cNvPicPr/>
            <p:nvPr/>
          </p:nvPicPr>
          <p:blipFill>
            <a:blip r:embed="rId4" cstate="print"/>
            <a:stretch>
              <a:fillRect/>
            </a:stretch>
          </p:blipFill>
          <p:spPr>
            <a:xfrm>
              <a:off x="1468579" y="9903926"/>
              <a:ext cx="67081" cy="131254"/>
            </a:xfrm>
            <a:prstGeom prst="rect">
              <a:avLst/>
            </a:prstGeom>
          </p:spPr>
        </p:pic>
        <p:pic>
          <p:nvPicPr>
            <p:cNvPr id="42" name="object 14">
              <a:extLst>
                <a:ext uri="{FF2B5EF4-FFF2-40B4-BE49-F238E27FC236}">
                  <a16:creationId xmlns:a16="http://schemas.microsoft.com/office/drawing/2014/main" id="{41397AD8-F998-4948-983D-BC50E9DF83BF}"/>
                </a:ext>
              </a:extLst>
            </p:cNvPr>
            <p:cNvPicPr/>
            <p:nvPr/>
          </p:nvPicPr>
          <p:blipFill>
            <a:blip r:embed="rId3" cstate="print"/>
            <a:stretch>
              <a:fillRect/>
            </a:stretch>
          </p:blipFill>
          <p:spPr>
            <a:xfrm>
              <a:off x="1570680" y="9903936"/>
              <a:ext cx="64897" cy="131241"/>
            </a:xfrm>
            <a:prstGeom prst="rect">
              <a:avLst/>
            </a:prstGeom>
          </p:spPr>
        </p:pic>
        <p:pic>
          <p:nvPicPr>
            <p:cNvPr id="43" name="object 15">
              <a:extLst>
                <a:ext uri="{FF2B5EF4-FFF2-40B4-BE49-F238E27FC236}">
                  <a16:creationId xmlns:a16="http://schemas.microsoft.com/office/drawing/2014/main" id="{44149645-4499-4DE8-8118-326ED3F576F7}"/>
                </a:ext>
              </a:extLst>
            </p:cNvPr>
            <p:cNvPicPr/>
            <p:nvPr/>
          </p:nvPicPr>
          <p:blipFill>
            <a:blip r:embed="rId6" cstate="print"/>
            <a:stretch>
              <a:fillRect/>
            </a:stretch>
          </p:blipFill>
          <p:spPr>
            <a:xfrm>
              <a:off x="719124" y="9657321"/>
              <a:ext cx="367233" cy="278218"/>
            </a:xfrm>
            <a:prstGeom prst="rect">
              <a:avLst/>
            </a:prstGeom>
          </p:spPr>
        </p:pic>
        <p:pic>
          <p:nvPicPr>
            <p:cNvPr id="44" name="object 16">
              <a:extLst>
                <a:ext uri="{FF2B5EF4-FFF2-40B4-BE49-F238E27FC236}">
                  <a16:creationId xmlns:a16="http://schemas.microsoft.com/office/drawing/2014/main" id="{76144CEF-10A7-45F0-9EF0-7CE43584A52E}"/>
                </a:ext>
              </a:extLst>
            </p:cNvPr>
            <p:cNvPicPr/>
            <p:nvPr/>
          </p:nvPicPr>
          <p:blipFill>
            <a:blip r:embed="rId7" cstate="print"/>
            <a:stretch>
              <a:fillRect/>
            </a:stretch>
          </p:blipFill>
          <p:spPr>
            <a:xfrm>
              <a:off x="818358" y="9664054"/>
              <a:ext cx="143297" cy="138737"/>
            </a:xfrm>
            <a:prstGeom prst="rect">
              <a:avLst/>
            </a:prstGeom>
          </p:spPr>
        </p:pic>
        <p:sp>
          <p:nvSpPr>
            <p:cNvPr id="45" name="object 17">
              <a:extLst>
                <a:ext uri="{FF2B5EF4-FFF2-40B4-BE49-F238E27FC236}">
                  <a16:creationId xmlns:a16="http://schemas.microsoft.com/office/drawing/2014/main" id="{B62BFA47-9134-48A9-89DD-62E3BA183E1B}"/>
                </a:ext>
              </a:extLst>
            </p:cNvPr>
            <p:cNvSpPr/>
            <p:nvPr/>
          </p:nvSpPr>
          <p:spPr>
            <a:xfrm>
              <a:off x="792327" y="9721151"/>
              <a:ext cx="311785" cy="224154"/>
            </a:xfrm>
            <a:custGeom>
              <a:avLst/>
              <a:gdLst/>
              <a:ahLst/>
              <a:cxnLst/>
              <a:rect l="l" t="t" r="r" b="b"/>
              <a:pathLst>
                <a:path w="311784" h="224154">
                  <a:moveTo>
                    <a:pt x="295643" y="38430"/>
                  </a:moveTo>
                  <a:lnTo>
                    <a:pt x="287426" y="35991"/>
                  </a:lnTo>
                  <a:lnTo>
                    <a:pt x="283502" y="42265"/>
                  </a:lnTo>
                  <a:lnTo>
                    <a:pt x="281901" y="45885"/>
                  </a:lnTo>
                  <a:lnTo>
                    <a:pt x="269240" y="71920"/>
                  </a:lnTo>
                  <a:lnTo>
                    <a:pt x="252679" y="96329"/>
                  </a:lnTo>
                  <a:lnTo>
                    <a:pt x="230987" y="113931"/>
                  </a:lnTo>
                  <a:lnTo>
                    <a:pt x="202920" y="119494"/>
                  </a:lnTo>
                  <a:lnTo>
                    <a:pt x="178752" y="113995"/>
                  </a:lnTo>
                  <a:lnTo>
                    <a:pt x="155346" y="104343"/>
                  </a:lnTo>
                  <a:lnTo>
                    <a:pt x="131864" y="95707"/>
                  </a:lnTo>
                  <a:lnTo>
                    <a:pt x="86042" y="98806"/>
                  </a:lnTo>
                  <a:lnTo>
                    <a:pt x="48729" y="125526"/>
                  </a:lnTo>
                  <a:lnTo>
                    <a:pt x="23253" y="159410"/>
                  </a:lnTo>
                  <a:lnTo>
                    <a:pt x="1117" y="215201"/>
                  </a:lnTo>
                  <a:lnTo>
                    <a:pt x="0" y="221818"/>
                  </a:lnTo>
                  <a:lnTo>
                    <a:pt x="8432" y="223989"/>
                  </a:lnTo>
                  <a:lnTo>
                    <a:pt x="11607" y="218503"/>
                  </a:lnTo>
                  <a:lnTo>
                    <a:pt x="20624" y="199961"/>
                  </a:lnTo>
                  <a:lnTo>
                    <a:pt x="27457" y="187833"/>
                  </a:lnTo>
                  <a:lnTo>
                    <a:pt x="66268" y="146202"/>
                  </a:lnTo>
                  <a:lnTo>
                    <a:pt x="113258" y="137147"/>
                  </a:lnTo>
                  <a:lnTo>
                    <a:pt x="139153" y="145186"/>
                  </a:lnTo>
                  <a:lnTo>
                    <a:pt x="157607" y="153974"/>
                  </a:lnTo>
                  <a:lnTo>
                    <a:pt x="163944" y="156413"/>
                  </a:lnTo>
                  <a:lnTo>
                    <a:pt x="185623" y="160020"/>
                  </a:lnTo>
                  <a:lnTo>
                    <a:pt x="206794" y="156845"/>
                  </a:lnTo>
                  <a:lnTo>
                    <a:pt x="226593" y="147955"/>
                  </a:lnTo>
                  <a:lnTo>
                    <a:pt x="260108" y="115506"/>
                  </a:lnTo>
                  <a:lnTo>
                    <a:pt x="283679" y="72301"/>
                  </a:lnTo>
                  <a:lnTo>
                    <a:pt x="295275" y="46024"/>
                  </a:lnTo>
                  <a:lnTo>
                    <a:pt x="295643" y="38430"/>
                  </a:lnTo>
                  <a:close/>
                </a:path>
                <a:path w="311784" h="224154">
                  <a:moveTo>
                    <a:pt x="311454" y="12547"/>
                  </a:moveTo>
                  <a:lnTo>
                    <a:pt x="310756" y="10337"/>
                  </a:lnTo>
                  <a:lnTo>
                    <a:pt x="300723" y="10337"/>
                  </a:lnTo>
                  <a:lnTo>
                    <a:pt x="300062" y="9829"/>
                  </a:lnTo>
                  <a:lnTo>
                    <a:pt x="297484" y="1651"/>
                  </a:lnTo>
                  <a:lnTo>
                    <a:pt x="296964" y="0"/>
                  </a:lnTo>
                  <a:lnTo>
                    <a:pt x="294703" y="0"/>
                  </a:lnTo>
                  <a:lnTo>
                    <a:pt x="291604" y="9829"/>
                  </a:lnTo>
                  <a:lnTo>
                    <a:pt x="290931" y="10337"/>
                  </a:lnTo>
                  <a:lnTo>
                    <a:pt x="280911" y="10337"/>
                  </a:lnTo>
                  <a:lnTo>
                    <a:pt x="280212" y="12547"/>
                  </a:lnTo>
                  <a:lnTo>
                    <a:pt x="288328" y="18630"/>
                  </a:lnTo>
                  <a:lnTo>
                    <a:pt x="288582" y="19443"/>
                  </a:lnTo>
                  <a:lnTo>
                    <a:pt x="285483" y="29273"/>
                  </a:lnTo>
                  <a:lnTo>
                    <a:pt x="287312" y="30645"/>
                  </a:lnTo>
                  <a:lnTo>
                    <a:pt x="295414" y="24561"/>
                  </a:lnTo>
                  <a:lnTo>
                    <a:pt x="296240" y="24561"/>
                  </a:lnTo>
                  <a:lnTo>
                    <a:pt x="304355" y="30645"/>
                  </a:lnTo>
                  <a:lnTo>
                    <a:pt x="306184" y="29273"/>
                  </a:lnTo>
                  <a:lnTo>
                    <a:pt x="303085" y="19443"/>
                  </a:lnTo>
                  <a:lnTo>
                    <a:pt x="303339" y="18630"/>
                  </a:lnTo>
                  <a:lnTo>
                    <a:pt x="311454" y="12547"/>
                  </a:lnTo>
                  <a:close/>
                </a:path>
              </a:pathLst>
            </a:custGeom>
            <a:solidFill>
              <a:srgbClr val="222E53"/>
            </a:solidFill>
          </p:spPr>
          <p:txBody>
            <a:bodyPr wrap="square" lIns="0" tIns="0" rIns="0" bIns="0" rtlCol="0"/>
            <a:lstStyle/>
            <a:p>
              <a:endParaRPr/>
            </a:p>
          </p:txBody>
        </p:sp>
      </p:grpSp>
      <p:pic>
        <p:nvPicPr>
          <p:cNvPr id="1028" name="Picture 4">
            <a:extLst>
              <a:ext uri="{FF2B5EF4-FFF2-40B4-BE49-F238E27FC236}">
                <a16:creationId xmlns:a16="http://schemas.microsoft.com/office/drawing/2014/main" id="{F52D7DBA-8188-51D6-B1EA-29EEB522F2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813" y="7681014"/>
            <a:ext cx="1676400" cy="408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9225" y="9563303"/>
            <a:ext cx="86995" cy="151323"/>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31F20"/>
                </a:solidFill>
                <a:latin typeface="Quicksand" pitchFamily="2" charset="0"/>
                <a:cs typeface="Tahoma"/>
              </a:rPr>
              <a:t>5</a:t>
            </a:r>
            <a:endParaRPr sz="900">
              <a:latin typeface="Quicksand" pitchFamily="2" charset="0"/>
              <a:cs typeface="Tahoma"/>
            </a:endParaRPr>
          </a:p>
        </p:txBody>
      </p:sp>
      <p:sp>
        <p:nvSpPr>
          <p:cNvPr id="3" name="object 3"/>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grpSp>
        <p:nvGrpSpPr>
          <p:cNvPr id="4" name="object 4"/>
          <p:cNvGrpSpPr/>
          <p:nvPr/>
        </p:nvGrpSpPr>
        <p:grpSpPr>
          <a:xfrm>
            <a:off x="0" y="3"/>
            <a:ext cx="7560309" cy="3801745"/>
            <a:chOff x="0" y="3"/>
            <a:chExt cx="7560309" cy="3801745"/>
          </a:xfrm>
        </p:grpSpPr>
        <p:sp>
          <p:nvSpPr>
            <p:cNvPr id="5" name="object 5"/>
            <p:cNvSpPr/>
            <p:nvPr/>
          </p:nvSpPr>
          <p:spPr>
            <a:xfrm>
              <a:off x="0" y="3"/>
              <a:ext cx="7558405" cy="3426460"/>
            </a:xfrm>
            <a:custGeom>
              <a:avLst/>
              <a:gdLst/>
              <a:ahLst/>
              <a:cxnLst/>
              <a:rect l="l" t="t" r="r" b="b"/>
              <a:pathLst>
                <a:path w="7558405" h="3426460">
                  <a:moveTo>
                    <a:pt x="7558227" y="0"/>
                  </a:moveTo>
                  <a:lnTo>
                    <a:pt x="0" y="0"/>
                  </a:lnTo>
                  <a:lnTo>
                    <a:pt x="0" y="3204006"/>
                  </a:lnTo>
                  <a:lnTo>
                    <a:pt x="395998" y="2826004"/>
                  </a:lnTo>
                  <a:lnTo>
                    <a:pt x="1007999" y="2394000"/>
                  </a:lnTo>
                  <a:lnTo>
                    <a:pt x="1465160" y="2232901"/>
                  </a:lnTo>
                  <a:lnTo>
                    <a:pt x="2281364" y="2335555"/>
                  </a:lnTo>
                  <a:lnTo>
                    <a:pt x="3078594" y="2836037"/>
                  </a:lnTo>
                  <a:lnTo>
                    <a:pt x="4264939" y="3426333"/>
                  </a:lnTo>
                  <a:lnTo>
                    <a:pt x="4919992" y="3384003"/>
                  </a:lnTo>
                  <a:lnTo>
                    <a:pt x="5886005" y="3257994"/>
                  </a:lnTo>
                  <a:lnTo>
                    <a:pt x="6533997" y="2843999"/>
                  </a:lnTo>
                  <a:lnTo>
                    <a:pt x="7558227" y="1979993"/>
                  </a:lnTo>
                  <a:lnTo>
                    <a:pt x="7558227" y="0"/>
                  </a:lnTo>
                  <a:close/>
                </a:path>
              </a:pathLst>
            </a:custGeom>
            <a:solidFill>
              <a:srgbClr val="212D54"/>
            </a:solidFill>
          </p:spPr>
          <p:txBody>
            <a:bodyPr wrap="square" lIns="0" tIns="0" rIns="0" bIns="0" rtlCol="0"/>
            <a:lstStyle/>
            <a:p>
              <a:endParaRPr>
                <a:latin typeface="Quicksand" pitchFamily="2" charset="0"/>
              </a:endParaRPr>
            </a:p>
          </p:txBody>
        </p:sp>
        <p:pic>
          <p:nvPicPr>
            <p:cNvPr id="6" name="object 6"/>
            <p:cNvPicPr/>
            <p:nvPr/>
          </p:nvPicPr>
          <p:blipFill>
            <a:blip r:embed="rId2" cstate="print"/>
            <a:stretch>
              <a:fillRect/>
            </a:stretch>
          </p:blipFill>
          <p:spPr>
            <a:xfrm>
              <a:off x="0" y="1241996"/>
              <a:ext cx="7559992" cy="2559189"/>
            </a:xfrm>
            <a:prstGeom prst="rect">
              <a:avLst/>
            </a:prstGeom>
          </p:spPr>
        </p:pic>
      </p:grpSp>
      <p:sp>
        <p:nvSpPr>
          <p:cNvPr id="7" name="object 7"/>
          <p:cNvSpPr txBox="1"/>
          <p:nvPr/>
        </p:nvSpPr>
        <p:spPr>
          <a:xfrm>
            <a:off x="725870" y="3939005"/>
            <a:ext cx="1791970" cy="2285497"/>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3370B5"/>
                </a:solidFill>
                <a:latin typeface="Quicksand" pitchFamily="2" charset="0"/>
                <a:cs typeface="Tahoma"/>
              </a:rPr>
              <a:t>Job</a:t>
            </a:r>
            <a:r>
              <a:rPr sz="1200" b="1" spc="40" dirty="0">
                <a:solidFill>
                  <a:srgbClr val="3370B5"/>
                </a:solidFill>
                <a:latin typeface="Quicksand" pitchFamily="2" charset="0"/>
                <a:cs typeface="Tahoma"/>
              </a:rPr>
              <a:t> </a:t>
            </a:r>
            <a:r>
              <a:rPr sz="1200" b="1" spc="-10" dirty="0">
                <a:solidFill>
                  <a:srgbClr val="3370B5"/>
                </a:solidFill>
                <a:latin typeface="Quicksand" pitchFamily="2" charset="0"/>
                <a:cs typeface="Tahoma"/>
              </a:rPr>
              <a:t>Purpose</a:t>
            </a:r>
            <a:endParaRPr lang="en-GB" sz="1200" b="1" spc="-10" dirty="0">
              <a:solidFill>
                <a:srgbClr val="3370B5"/>
              </a:solidFill>
              <a:latin typeface="Quicksand" pitchFamily="2" charset="0"/>
              <a:cs typeface="Tahoma"/>
            </a:endParaRPr>
          </a:p>
          <a:p>
            <a:endParaRPr lang="en-US" sz="900" dirty="0">
              <a:latin typeface="Quicksand Medium" pitchFamily="2" charset="0"/>
            </a:endParaRPr>
          </a:p>
          <a:p>
            <a:pPr>
              <a:lnSpc>
                <a:spcPct val="115000"/>
              </a:lnSpc>
              <a:spcAft>
                <a:spcPts val="0"/>
              </a:spcAft>
            </a:pPr>
            <a:r>
              <a:rPr lang="en-GB" sz="1100" dirty="0">
                <a:latin typeface="Quicksand Medium" pitchFamily="2" charset="0"/>
                <a:ea typeface="Calibri" panose="020F0502020204030204" pitchFamily="34" charset="0"/>
                <a:cs typeface="Calibri" panose="020F0502020204030204" pitchFamily="34" charset="0"/>
              </a:rPr>
              <a:t>To be accountable for educational progress of learners within the faculty by effectively leading teaching and learning, developing associated curriculum areas and managing staff, budget and resources</a:t>
            </a:r>
          </a:p>
          <a:p>
            <a:pPr marL="12700">
              <a:lnSpc>
                <a:spcPct val="100000"/>
              </a:lnSpc>
              <a:spcBef>
                <a:spcPts val="100"/>
              </a:spcBef>
            </a:pPr>
            <a:endParaRPr sz="1200" dirty="0">
              <a:latin typeface="Quicksand" pitchFamily="2" charset="0"/>
              <a:cs typeface="Tahoma"/>
            </a:endParaRPr>
          </a:p>
        </p:txBody>
      </p:sp>
      <p:sp>
        <p:nvSpPr>
          <p:cNvPr id="8" name="object 8"/>
          <p:cNvSpPr txBox="1"/>
          <p:nvPr/>
        </p:nvSpPr>
        <p:spPr>
          <a:xfrm>
            <a:off x="729751" y="6249559"/>
            <a:ext cx="1682750" cy="2028761"/>
          </a:xfrm>
          <a:prstGeom prst="rect">
            <a:avLst/>
          </a:prstGeom>
        </p:spPr>
        <p:txBody>
          <a:bodyPr vert="horz" wrap="square" lIns="0" tIns="12700" rIns="0" bIns="0" rtlCol="0">
            <a:spAutoFit/>
          </a:bodyPr>
          <a:lstStyle/>
          <a:p>
            <a:pPr marL="12700">
              <a:lnSpc>
                <a:spcPct val="100000"/>
              </a:lnSpc>
              <a:spcBef>
                <a:spcPts val="100"/>
              </a:spcBef>
            </a:pPr>
            <a:r>
              <a:rPr sz="1200" b="1" spc="-50" dirty="0">
                <a:solidFill>
                  <a:srgbClr val="26B293"/>
                </a:solidFill>
                <a:latin typeface="Quicksand" pitchFamily="2" charset="0"/>
                <a:cs typeface="Tahoma"/>
              </a:rPr>
              <a:t>Main</a:t>
            </a:r>
            <a:r>
              <a:rPr sz="1200" b="1" spc="-25" dirty="0">
                <a:solidFill>
                  <a:srgbClr val="26B293"/>
                </a:solidFill>
                <a:latin typeface="Quicksand" pitchFamily="2" charset="0"/>
                <a:cs typeface="Tahoma"/>
              </a:rPr>
              <a:t> </a:t>
            </a:r>
            <a:r>
              <a:rPr sz="1200" b="1" spc="-10" dirty="0">
                <a:solidFill>
                  <a:srgbClr val="26B293"/>
                </a:solidFill>
                <a:latin typeface="Quicksand" pitchFamily="2" charset="0"/>
                <a:cs typeface="Tahoma"/>
              </a:rPr>
              <a:t>Responsibilities</a:t>
            </a:r>
            <a:endParaRPr sz="1200" dirty="0">
              <a:latin typeface="Quicksand" pitchFamily="2" charset="0"/>
              <a:cs typeface="Tahoma"/>
            </a:endParaRPr>
          </a:p>
          <a:p>
            <a:pPr marL="12700" marR="5080"/>
            <a:endParaRPr lang="en-GB" sz="900" dirty="0">
              <a:solidFill>
                <a:srgbClr val="231F20"/>
              </a:solidFill>
              <a:latin typeface="Quicksand Medium" pitchFamily="2" charset="0"/>
              <a:cs typeface="Tahoma"/>
            </a:endParaRPr>
          </a:p>
          <a:p>
            <a:pPr marL="12700" marR="5080"/>
            <a:r>
              <a:rPr sz="1100" dirty="0">
                <a:solidFill>
                  <a:srgbClr val="231F20"/>
                </a:solidFill>
                <a:latin typeface="Quicksand Medium" pitchFamily="2" charset="0"/>
                <a:cs typeface="Tahoma"/>
              </a:rPr>
              <a:t>The</a:t>
            </a:r>
            <a:r>
              <a:rPr sz="1100" spc="4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following</a:t>
            </a:r>
            <a:r>
              <a:rPr sz="1100" spc="5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list</a:t>
            </a:r>
            <a:r>
              <a:rPr sz="1100" spc="5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is</a:t>
            </a:r>
            <a:r>
              <a:rPr sz="1100" spc="5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typical</a:t>
            </a:r>
            <a:r>
              <a:rPr sz="1100" spc="50" dirty="0">
                <a:solidFill>
                  <a:srgbClr val="231F20"/>
                </a:solidFill>
                <a:latin typeface="Quicksand Medium" pitchFamily="2" charset="0"/>
                <a:cs typeface="Tahoma"/>
              </a:rPr>
              <a:t> </a:t>
            </a:r>
            <a:r>
              <a:rPr sz="1100" spc="-25" dirty="0">
                <a:solidFill>
                  <a:srgbClr val="231F20"/>
                </a:solidFill>
                <a:latin typeface="Quicksand Medium" pitchFamily="2" charset="0"/>
                <a:cs typeface="Tahoma"/>
              </a:rPr>
              <a:t>of</a:t>
            </a:r>
            <a:r>
              <a:rPr sz="1100" spc="50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the</a:t>
            </a:r>
            <a:r>
              <a:rPr sz="1100" spc="2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level</a:t>
            </a:r>
            <a:r>
              <a:rPr sz="1100" spc="2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of</a:t>
            </a:r>
            <a:r>
              <a:rPr sz="1100" spc="3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duties</a:t>
            </a:r>
            <a:r>
              <a:rPr sz="1100" spc="2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which</a:t>
            </a:r>
            <a:r>
              <a:rPr sz="1100" spc="30" dirty="0">
                <a:solidFill>
                  <a:srgbClr val="231F20"/>
                </a:solidFill>
                <a:latin typeface="Quicksand Medium" pitchFamily="2" charset="0"/>
                <a:cs typeface="Tahoma"/>
              </a:rPr>
              <a:t> </a:t>
            </a:r>
            <a:r>
              <a:rPr sz="1100" spc="-25" dirty="0">
                <a:solidFill>
                  <a:srgbClr val="231F20"/>
                </a:solidFill>
                <a:latin typeface="Quicksand Medium" pitchFamily="2" charset="0"/>
                <a:cs typeface="Tahoma"/>
              </a:rPr>
              <a:t>the</a:t>
            </a:r>
            <a:r>
              <a:rPr sz="1100" spc="50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post</a:t>
            </a:r>
            <a:r>
              <a:rPr sz="1100" spc="6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holder</a:t>
            </a:r>
            <a:r>
              <a:rPr sz="1100" spc="7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will</a:t>
            </a:r>
            <a:r>
              <a:rPr sz="1100" spc="6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be</a:t>
            </a:r>
            <a:r>
              <a:rPr sz="1100" spc="7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expected</a:t>
            </a:r>
            <a:r>
              <a:rPr sz="1100" spc="65" dirty="0">
                <a:solidFill>
                  <a:srgbClr val="231F20"/>
                </a:solidFill>
                <a:latin typeface="Quicksand Medium" pitchFamily="2" charset="0"/>
                <a:cs typeface="Tahoma"/>
              </a:rPr>
              <a:t> </a:t>
            </a:r>
            <a:r>
              <a:rPr sz="1100" spc="-25" dirty="0">
                <a:solidFill>
                  <a:srgbClr val="231F20"/>
                </a:solidFill>
                <a:latin typeface="Quicksand Medium" pitchFamily="2" charset="0"/>
                <a:cs typeface="Tahoma"/>
              </a:rPr>
              <a:t>to </a:t>
            </a:r>
            <a:r>
              <a:rPr sz="1100" dirty="0">
                <a:solidFill>
                  <a:srgbClr val="231F20"/>
                </a:solidFill>
                <a:latin typeface="Quicksand Medium" pitchFamily="2" charset="0"/>
                <a:cs typeface="Tahoma"/>
              </a:rPr>
              <a:t>perform.</a:t>
            </a:r>
            <a:r>
              <a:rPr sz="1100" spc="280" dirty="0">
                <a:solidFill>
                  <a:srgbClr val="231F20"/>
                </a:solidFill>
                <a:latin typeface="Quicksand Medium" pitchFamily="2" charset="0"/>
                <a:cs typeface="Tahoma"/>
              </a:rPr>
              <a:t> </a:t>
            </a:r>
            <a:r>
              <a:rPr sz="1100" spc="-60" dirty="0">
                <a:solidFill>
                  <a:srgbClr val="231F20"/>
                </a:solidFill>
                <a:latin typeface="Quicksand Medium" pitchFamily="2" charset="0"/>
                <a:cs typeface="Tahoma"/>
              </a:rPr>
              <a:t>It</a:t>
            </a:r>
            <a:r>
              <a:rPr sz="1100" dirty="0">
                <a:solidFill>
                  <a:srgbClr val="231F20"/>
                </a:solidFill>
                <a:latin typeface="Quicksand Medium" pitchFamily="2" charset="0"/>
                <a:cs typeface="Tahoma"/>
              </a:rPr>
              <a:t> is</a:t>
            </a:r>
            <a:r>
              <a:rPr sz="1100" spc="-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not </a:t>
            </a:r>
            <a:r>
              <a:rPr sz="1100" spc="-10" dirty="0">
                <a:solidFill>
                  <a:srgbClr val="231F20"/>
                </a:solidFill>
                <a:latin typeface="Quicksand Medium" pitchFamily="2" charset="0"/>
                <a:cs typeface="Tahoma"/>
              </a:rPr>
              <a:t>necessarily </a:t>
            </a:r>
            <a:r>
              <a:rPr sz="1100" dirty="0">
                <a:solidFill>
                  <a:srgbClr val="231F20"/>
                </a:solidFill>
                <a:latin typeface="Quicksand Medium" pitchFamily="2" charset="0"/>
                <a:cs typeface="Tahoma"/>
              </a:rPr>
              <a:t>exhaustive</a:t>
            </a:r>
            <a:r>
              <a:rPr sz="1100" spc="7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and</a:t>
            </a:r>
            <a:r>
              <a:rPr sz="1100" spc="8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other</a:t>
            </a:r>
            <a:r>
              <a:rPr sz="1100" spc="8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duties</a:t>
            </a:r>
            <a:r>
              <a:rPr sz="1100" spc="80" dirty="0">
                <a:solidFill>
                  <a:srgbClr val="231F20"/>
                </a:solidFill>
                <a:latin typeface="Quicksand Medium" pitchFamily="2" charset="0"/>
                <a:cs typeface="Tahoma"/>
              </a:rPr>
              <a:t> </a:t>
            </a:r>
            <a:r>
              <a:rPr sz="1100" spc="-25" dirty="0">
                <a:solidFill>
                  <a:srgbClr val="231F20"/>
                </a:solidFill>
                <a:latin typeface="Quicksand Medium" pitchFamily="2" charset="0"/>
                <a:cs typeface="Tahoma"/>
              </a:rPr>
              <a:t>of</a:t>
            </a:r>
            <a:r>
              <a:rPr sz="1100" spc="500" dirty="0">
                <a:solidFill>
                  <a:srgbClr val="231F20"/>
                </a:solidFill>
                <a:latin typeface="Quicksand Medium" pitchFamily="2" charset="0"/>
                <a:cs typeface="Tahoma"/>
              </a:rPr>
              <a:t> </a:t>
            </a:r>
            <a:r>
              <a:rPr sz="1100" spc="70" dirty="0">
                <a:solidFill>
                  <a:srgbClr val="231F20"/>
                </a:solidFill>
                <a:latin typeface="Quicksand Medium" pitchFamily="2" charset="0"/>
                <a:cs typeface="Tahoma"/>
              </a:rPr>
              <a:t>a</a:t>
            </a:r>
            <a:r>
              <a:rPr sz="1100" spc="4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similar</a:t>
            </a:r>
            <a:r>
              <a:rPr sz="1100" spc="4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type</a:t>
            </a:r>
            <a:r>
              <a:rPr sz="1100" spc="4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and</a:t>
            </a:r>
            <a:r>
              <a:rPr sz="1100" spc="45" dirty="0">
                <a:solidFill>
                  <a:srgbClr val="231F20"/>
                </a:solidFill>
                <a:latin typeface="Quicksand Medium" pitchFamily="2" charset="0"/>
                <a:cs typeface="Tahoma"/>
              </a:rPr>
              <a:t> </a:t>
            </a:r>
            <a:r>
              <a:rPr sz="1100" dirty="0">
                <a:solidFill>
                  <a:srgbClr val="231F20"/>
                </a:solidFill>
                <a:latin typeface="Quicksand Medium" pitchFamily="2" charset="0"/>
                <a:cs typeface="Tahoma"/>
              </a:rPr>
              <a:t>level</a:t>
            </a:r>
            <a:r>
              <a:rPr sz="1100" spc="40" dirty="0">
                <a:solidFill>
                  <a:srgbClr val="231F20"/>
                </a:solidFill>
                <a:latin typeface="Quicksand Medium" pitchFamily="2" charset="0"/>
                <a:cs typeface="Tahoma"/>
              </a:rPr>
              <a:t> </a:t>
            </a:r>
            <a:r>
              <a:rPr sz="1100" spc="60" dirty="0">
                <a:solidFill>
                  <a:srgbClr val="231F20"/>
                </a:solidFill>
                <a:latin typeface="Quicksand Medium" pitchFamily="2" charset="0"/>
                <a:cs typeface="Tahoma"/>
              </a:rPr>
              <a:t>may</a:t>
            </a:r>
            <a:r>
              <a:rPr sz="1100" spc="45" dirty="0">
                <a:solidFill>
                  <a:srgbClr val="231F20"/>
                </a:solidFill>
                <a:latin typeface="Quicksand Medium" pitchFamily="2" charset="0"/>
                <a:cs typeface="Tahoma"/>
              </a:rPr>
              <a:t> </a:t>
            </a:r>
            <a:r>
              <a:rPr sz="1100" spc="-25" dirty="0">
                <a:solidFill>
                  <a:srgbClr val="231F20"/>
                </a:solidFill>
                <a:latin typeface="Quicksand Medium" pitchFamily="2" charset="0"/>
                <a:cs typeface="Tahoma"/>
              </a:rPr>
              <a:t>be </a:t>
            </a:r>
            <a:r>
              <a:rPr sz="1100" dirty="0">
                <a:solidFill>
                  <a:srgbClr val="231F20"/>
                </a:solidFill>
                <a:latin typeface="Quicksand Medium" pitchFamily="2" charset="0"/>
                <a:cs typeface="Tahoma"/>
              </a:rPr>
              <a:t>required</a:t>
            </a:r>
            <a:r>
              <a:rPr sz="1100" spc="7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from</a:t>
            </a:r>
            <a:r>
              <a:rPr sz="1100" spc="7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time</a:t>
            </a:r>
            <a:r>
              <a:rPr sz="1100" spc="70" dirty="0">
                <a:solidFill>
                  <a:srgbClr val="231F20"/>
                </a:solidFill>
                <a:latin typeface="Quicksand Medium" pitchFamily="2" charset="0"/>
                <a:cs typeface="Tahoma"/>
              </a:rPr>
              <a:t> </a:t>
            </a:r>
            <a:r>
              <a:rPr sz="1100" dirty="0">
                <a:solidFill>
                  <a:srgbClr val="231F20"/>
                </a:solidFill>
                <a:latin typeface="Quicksand Medium" pitchFamily="2" charset="0"/>
                <a:cs typeface="Tahoma"/>
              </a:rPr>
              <a:t>to</a:t>
            </a:r>
            <a:r>
              <a:rPr sz="1100" spc="70" dirty="0">
                <a:solidFill>
                  <a:srgbClr val="231F20"/>
                </a:solidFill>
                <a:latin typeface="Quicksand Medium" pitchFamily="2" charset="0"/>
                <a:cs typeface="Tahoma"/>
              </a:rPr>
              <a:t> </a:t>
            </a:r>
            <a:r>
              <a:rPr sz="1100" spc="-10" dirty="0">
                <a:solidFill>
                  <a:srgbClr val="231F20"/>
                </a:solidFill>
                <a:latin typeface="Quicksand Medium" pitchFamily="2" charset="0"/>
                <a:cs typeface="Tahoma"/>
              </a:rPr>
              <a:t>time.</a:t>
            </a:r>
            <a:endParaRPr sz="1100" dirty="0">
              <a:latin typeface="Quicksand Medium" pitchFamily="2" charset="0"/>
              <a:cs typeface="Tahoma"/>
            </a:endParaRPr>
          </a:p>
        </p:txBody>
      </p:sp>
      <p:sp>
        <p:nvSpPr>
          <p:cNvPr id="10" name="object 10"/>
          <p:cNvSpPr txBox="1"/>
          <p:nvPr/>
        </p:nvSpPr>
        <p:spPr>
          <a:xfrm>
            <a:off x="2792633" y="4129913"/>
            <a:ext cx="4353314" cy="7174528"/>
          </a:xfrm>
          <a:prstGeom prst="rect">
            <a:avLst/>
          </a:prstGeom>
        </p:spPr>
        <p:txBody>
          <a:bodyPr vert="horz" wrap="square" lIns="0" tIns="12700" rIns="0" bIns="0" rtlCol="0">
            <a:spAutoFit/>
          </a:bodyPr>
          <a:lstStyle/>
          <a:p>
            <a:r>
              <a:rPr lang="en-GB" sz="1100" b="1" spc="-20" dirty="0">
                <a:solidFill>
                  <a:srgbClr val="26B293"/>
                </a:solidFill>
                <a:latin typeface="Quicksand" pitchFamily="2" charset="0"/>
                <a:cs typeface="Tahoma"/>
              </a:rPr>
              <a:t>Key Accountabilities</a:t>
            </a:r>
            <a:endParaRPr lang="en-GB" sz="1100" dirty="0">
              <a:latin typeface="Quicksand" pitchFamily="2" charset="0"/>
              <a:cs typeface="Tahoma"/>
            </a:endParaRPr>
          </a:p>
          <a:p>
            <a:r>
              <a:rPr lang="en-GB" sz="1100" dirty="0">
                <a:latin typeface="Quicksand Medium" pitchFamily="2" charset="0"/>
              </a:rPr>
              <a:t>The postholder will be accountable for the following:</a:t>
            </a:r>
          </a:p>
          <a:p>
            <a:endParaRPr lang="en-GB" sz="1100" dirty="0">
              <a:latin typeface="Quicksand Medium" pitchFamily="2" charset="0"/>
            </a:endParaRPr>
          </a:p>
          <a:p>
            <a:pPr marL="171450" lvl="0" indent="-171450">
              <a:buFont typeface="Arial" panose="020B0604020202020204" pitchFamily="34" charset="0"/>
              <a:buChar char="•"/>
            </a:pPr>
            <a:r>
              <a:rPr lang="en-GB" sz="1100" dirty="0">
                <a:latin typeface="Quicksand Medium" pitchFamily="2" charset="0"/>
              </a:rPr>
              <a:t>Promoting the values and vision of the Trust and using them to inform decision-making</a:t>
            </a:r>
          </a:p>
          <a:p>
            <a:pPr marL="171450" lvl="0" indent="-171450">
              <a:buFont typeface="Arial" panose="020B0604020202020204" pitchFamily="34" charset="0"/>
              <a:buChar char="•"/>
            </a:pPr>
            <a:r>
              <a:rPr lang="en-GB" sz="1100" dirty="0">
                <a:latin typeface="Quicksand Medium" pitchFamily="2" charset="0"/>
              </a:rPr>
              <a:t>Performance of staff they lead against the criteria below</a:t>
            </a:r>
          </a:p>
          <a:p>
            <a:pPr marL="171450" lvl="0" indent="-171450">
              <a:buFont typeface="Arial" panose="020B0604020202020204" pitchFamily="34" charset="0"/>
              <a:buChar char="•"/>
            </a:pPr>
            <a:r>
              <a:rPr lang="en-GB" sz="1100" dirty="0">
                <a:latin typeface="Quicksand Medium" pitchFamily="2" charset="0"/>
              </a:rPr>
              <a:t>Outcomes of students at KS4 against the FFT 5</a:t>
            </a:r>
            <a:r>
              <a:rPr lang="en-GB" sz="1100" baseline="30000" dirty="0">
                <a:latin typeface="Quicksand Medium" pitchFamily="2" charset="0"/>
              </a:rPr>
              <a:t>th</a:t>
            </a:r>
            <a:r>
              <a:rPr lang="en-GB" sz="1100" dirty="0">
                <a:latin typeface="Quicksand Medium" pitchFamily="2" charset="0"/>
              </a:rPr>
              <a:t> percentile of national target standards and KS 5 against the upper quartile of national performance standards</a:t>
            </a:r>
          </a:p>
          <a:p>
            <a:pPr marL="171450" lvl="0" indent="-171450">
              <a:buFont typeface="Arial" panose="020B0604020202020204" pitchFamily="34" charset="0"/>
              <a:buChar char="•"/>
            </a:pPr>
            <a:r>
              <a:rPr lang="en-GB" sz="1100" dirty="0">
                <a:latin typeface="Quicksand Medium" pitchFamily="2" charset="0"/>
              </a:rPr>
              <a:t>Quality of teaching and learning across the faculty as measured by:</a:t>
            </a:r>
          </a:p>
          <a:p>
            <a:pPr marL="171450" lvl="2" indent="-171450">
              <a:buFont typeface="Arial" panose="020B0604020202020204" pitchFamily="34" charset="0"/>
              <a:buChar char="•"/>
            </a:pPr>
            <a:r>
              <a:rPr lang="en-GB" sz="1100" dirty="0">
                <a:latin typeface="Quicksand Medium" pitchFamily="2" charset="0"/>
              </a:rPr>
              <a:t>Progress of students in subjects that can be reasonably expected against their previous starting points</a:t>
            </a:r>
          </a:p>
          <a:p>
            <a:pPr marL="171450" lvl="2" indent="-171450">
              <a:buFont typeface="Arial" panose="020B0604020202020204" pitchFamily="34" charset="0"/>
              <a:buChar char="•"/>
            </a:pPr>
            <a:r>
              <a:rPr lang="en-GB" sz="1100" dirty="0">
                <a:latin typeface="Quicksand Medium" pitchFamily="2" charset="0"/>
              </a:rPr>
              <a:t>Progress of students with SEND in subjects that can be reasonably expected against their previous starting points</a:t>
            </a:r>
          </a:p>
          <a:p>
            <a:pPr marL="171450" lvl="2" indent="-171450">
              <a:buFont typeface="Arial" panose="020B0604020202020204" pitchFamily="34" charset="0"/>
              <a:buChar char="•"/>
            </a:pPr>
            <a:r>
              <a:rPr lang="en-GB" sz="1100" dirty="0">
                <a:latin typeface="Quicksand Medium" pitchFamily="2" charset="0"/>
              </a:rPr>
              <a:t>Progress of students with EAL in subjects that can be reasonably expected against their previous starting points</a:t>
            </a:r>
          </a:p>
          <a:p>
            <a:pPr marL="171450" lvl="2" indent="-171450">
              <a:buFont typeface="Arial" panose="020B0604020202020204" pitchFamily="34" charset="0"/>
              <a:buChar char="•"/>
            </a:pPr>
            <a:r>
              <a:rPr lang="en-GB" sz="1100" dirty="0">
                <a:latin typeface="Quicksand Medium" pitchFamily="2" charset="0"/>
              </a:rPr>
              <a:t>Progress of Pupil Premium students in subjects that can be reasonably expected against their previous starting points</a:t>
            </a:r>
          </a:p>
          <a:p>
            <a:pPr marL="171450" lvl="0" indent="-171450">
              <a:buFont typeface="Arial" panose="020B0604020202020204" pitchFamily="34" charset="0"/>
              <a:buChar char="•"/>
            </a:pPr>
            <a:r>
              <a:rPr lang="en-GB" sz="1100" dirty="0">
                <a:latin typeface="Quicksand Medium" pitchFamily="2" charset="0"/>
              </a:rPr>
              <a:t>The design of the scheme(s) of study setting out the aims of a programme of study, including the knowledge and skills to be gained at each Key Stage</a:t>
            </a:r>
          </a:p>
          <a:p>
            <a:pPr marL="171450" lvl="0" indent="-171450">
              <a:buFont typeface="Arial" panose="020B0604020202020204" pitchFamily="34" charset="0"/>
              <a:buChar char="•"/>
            </a:pPr>
            <a:r>
              <a:rPr lang="en-GB" sz="1100" dirty="0">
                <a:latin typeface="Quicksand Medium" pitchFamily="2" charset="0"/>
              </a:rPr>
              <a:t>The design of teaching activities that lead to learning the knowledge and skills intended by the programmes of study </a:t>
            </a:r>
          </a:p>
          <a:p>
            <a:pPr marL="171450" lvl="0" indent="-171450">
              <a:buFont typeface="Arial" panose="020B0604020202020204" pitchFamily="34" charset="0"/>
              <a:buChar char="•"/>
            </a:pPr>
            <a:r>
              <a:rPr lang="en-GB" sz="1100" dirty="0">
                <a:latin typeface="Quicksand Medium" pitchFamily="2" charset="0"/>
              </a:rPr>
              <a:t>The design and delivery of intervention strategies to support students in making the progress which can be expected of them in subjects </a:t>
            </a:r>
          </a:p>
          <a:p>
            <a:pPr marL="171450" lvl="0" indent="-171450">
              <a:buFont typeface="Arial" panose="020B0604020202020204" pitchFamily="34" charset="0"/>
              <a:buChar char="•"/>
            </a:pPr>
            <a:r>
              <a:rPr lang="en-GB" sz="1100" dirty="0">
                <a:latin typeface="Quicksand Medium" pitchFamily="2" charset="0"/>
              </a:rPr>
              <a:t>The impact of reading and literacy programmes on standards of student competence</a:t>
            </a:r>
          </a:p>
          <a:p>
            <a:pPr marL="171450" lvl="0" indent="-171450">
              <a:buFont typeface="Arial" panose="020B0604020202020204" pitchFamily="34" charset="0"/>
              <a:buChar char="•"/>
            </a:pPr>
            <a:r>
              <a:rPr lang="en-GB" sz="1100" dirty="0">
                <a:latin typeface="Quicksand Medium" pitchFamily="2" charset="0"/>
              </a:rPr>
              <a:t>Participation rates of students in extra-curricula provision offered by the faculty in each year group are seen to be rising year-on-year</a:t>
            </a:r>
          </a:p>
          <a:p>
            <a:pPr marL="171450" lvl="0" indent="-171450">
              <a:buFont typeface="Arial" panose="020B0604020202020204" pitchFamily="34" charset="0"/>
              <a:buChar char="•"/>
            </a:pPr>
            <a:r>
              <a:rPr lang="en-GB" sz="1100" dirty="0">
                <a:latin typeface="Quicksand Medium" pitchFamily="2" charset="0"/>
              </a:rPr>
              <a:t>Standards of behaviour of students against the One Trust Rule in lessons </a:t>
            </a:r>
          </a:p>
          <a:p>
            <a:r>
              <a:rPr lang="en-GB" sz="900" dirty="0">
                <a:latin typeface="Quicksand Medium" pitchFamily="2" charset="0"/>
              </a:rPr>
              <a:t> </a:t>
            </a:r>
          </a:p>
          <a:p>
            <a:pPr lvl="0">
              <a:lnSpc>
                <a:spcPct val="115000"/>
              </a:lnSpc>
              <a:spcAft>
                <a:spcPts val="0"/>
              </a:spcAft>
            </a:pPr>
            <a:endParaRPr lang="en-GB" sz="1100" dirty="0">
              <a:latin typeface="Quicksand Medium" pitchFamily="2" charset="0"/>
              <a:ea typeface="Calibri" panose="020F0502020204030204" pitchFamily="34" charset="0"/>
              <a:cs typeface="Times New Roman" panose="02020603050405020304" pitchFamily="18" charset="0"/>
            </a:endParaRPr>
          </a:p>
          <a:p>
            <a:r>
              <a:rPr lang="en-US" sz="1100" dirty="0">
                <a:latin typeface="Quicksand Medium" pitchFamily="2" charset="0"/>
              </a:rPr>
              <a:t> </a:t>
            </a:r>
            <a:endParaRPr lang="en-GB" sz="1100" dirty="0">
              <a:latin typeface="Quicksand Medium" pitchFamily="2" charset="0"/>
            </a:endParaRPr>
          </a:p>
          <a:p>
            <a:r>
              <a:rPr lang="en-US" sz="1800" dirty="0"/>
              <a:t> </a:t>
            </a:r>
            <a:endParaRPr lang="en-GB" sz="1800" dirty="0"/>
          </a:p>
          <a:p>
            <a:r>
              <a:rPr lang="en-US" sz="1800" dirty="0"/>
              <a:t> </a:t>
            </a:r>
            <a:endParaRPr lang="en-GB" sz="1800" dirty="0"/>
          </a:p>
          <a:p>
            <a:pPr marL="177800" marR="171450" indent="-165100">
              <a:lnSpc>
                <a:spcPct val="120400"/>
              </a:lnSpc>
              <a:spcBef>
                <a:spcPts val="100"/>
              </a:spcBef>
              <a:buClr>
                <a:srgbClr val="212D54"/>
              </a:buClr>
              <a:buChar char="•"/>
              <a:tabLst>
                <a:tab pos="177800" algn="l"/>
              </a:tabLst>
            </a:pPr>
            <a:endParaRPr sz="900" dirty="0">
              <a:latin typeface="Quicksand" pitchFamily="2" charset="0"/>
              <a:cs typeface="Tahoma"/>
            </a:endParaRPr>
          </a:p>
        </p:txBody>
      </p:sp>
      <p:sp>
        <p:nvSpPr>
          <p:cNvPr id="11" name="object 11"/>
          <p:cNvSpPr txBox="1">
            <a:spLocks noGrp="1"/>
          </p:cNvSpPr>
          <p:nvPr>
            <p:ph type="title"/>
          </p:nvPr>
        </p:nvSpPr>
        <p:spPr>
          <a:xfrm>
            <a:off x="349250" y="673543"/>
            <a:ext cx="4576795" cy="1308692"/>
          </a:xfrm>
          <a:prstGeom prst="rect">
            <a:avLst/>
          </a:prstGeom>
        </p:spPr>
        <p:txBody>
          <a:bodyPr vert="horz" wrap="square" lIns="0" tIns="46355" rIns="0" bIns="0" rtlCol="0">
            <a:spAutoFit/>
          </a:bodyPr>
          <a:lstStyle/>
          <a:p>
            <a:pPr marL="12700">
              <a:lnSpc>
                <a:spcPct val="100000"/>
              </a:lnSpc>
              <a:spcBef>
                <a:spcPts val="365"/>
              </a:spcBef>
            </a:pPr>
            <a:r>
              <a:rPr lang="en-GB" sz="2900" spc="-35" dirty="0">
                <a:latin typeface="Quicksand" pitchFamily="2" charset="0"/>
              </a:rPr>
              <a:t>Head of Faculty of Visual and Performing Arts </a:t>
            </a:r>
            <a:br>
              <a:rPr lang="en-GB" sz="2900" spc="-35" dirty="0">
                <a:latin typeface="Quicksand" pitchFamily="2" charset="0"/>
              </a:rPr>
            </a:br>
            <a:r>
              <a:rPr spc="55" dirty="0">
                <a:latin typeface="Quicksand" pitchFamily="2" charset="0"/>
              </a:rPr>
              <a:t>Job</a:t>
            </a:r>
            <a:r>
              <a:rPr spc="15" dirty="0">
                <a:latin typeface="Quicksand" pitchFamily="2" charset="0"/>
              </a:rPr>
              <a:t> </a:t>
            </a:r>
            <a:r>
              <a:rPr spc="-10" dirty="0">
                <a:latin typeface="Quicksand" pitchFamily="2" charset="0"/>
              </a:rPr>
              <a:t>Description</a:t>
            </a:r>
          </a:p>
        </p:txBody>
      </p:sp>
      <p:sp>
        <p:nvSpPr>
          <p:cNvPr id="12" name="object 12"/>
          <p:cNvSpPr txBox="1"/>
          <p:nvPr/>
        </p:nvSpPr>
        <p:spPr>
          <a:xfrm>
            <a:off x="5302250" y="920353"/>
            <a:ext cx="1676400" cy="606576"/>
          </a:xfrm>
          <a:prstGeom prst="rect">
            <a:avLst/>
          </a:prstGeom>
        </p:spPr>
        <p:txBody>
          <a:bodyPr vert="horz" wrap="square" lIns="0" tIns="67310" rIns="0" bIns="0" rtlCol="0">
            <a:spAutoFit/>
          </a:bodyPr>
          <a:lstStyle/>
          <a:p>
            <a:pPr marL="12700">
              <a:lnSpc>
                <a:spcPct val="100000"/>
              </a:lnSpc>
              <a:spcBef>
                <a:spcPts val="530"/>
              </a:spcBef>
            </a:pPr>
            <a:r>
              <a:rPr sz="1000" b="1" dirty="0">
                <a:solidFill>
                  <a:srgbClr val="FFFFFF"/>
                </a:solidFill>
                <a:latin typeface="Quicksand" pitchFamily="2" charset="0"/>
                <a:cs typeface="Tahoma"/>
              </a:rPr>
              <a:t>Pay</a:t>
            </a:r>
            <a:r>
              <a:rPr sz="1000" b="1" spc="-20" dirty="0">
                <a:solidFill>
                  <a:srgbClr val="FFFFFF"/>
                </a:solidFill>
                <a:latin typeface="Quicksand" pitchFamily="2" charset="0"/>
                <a:cs typeface="Tahoma"/>
              </a:rPr>
              <a:t> </a:t>
            </a:r>
            <a:r>
              <a:rPr sz="1000" b="1" spc="-30" dirty="0">
                <a:solidFill>
                  <a:srgbClr val="FFFFFF"/>
                </a:solidFill>
                <a:latin typeface="Quicksand" pitchFamily="2" charset="0"/>
                <a:cs typeface="Tahoma"/>
              </a:rPr>
              <a:t>Range:</a:t>
            </a:r>
            <a:r>
              <a:rPr sz="1000" b="1" spc="-25" dirty="0">
                <a:solidFill>
                  <a:srgbClr val="FFFFFF"/>
                </a:solidFill>
                <a:latin typeface="Quicksand" pitchFamily="2" charset="0"/>
                <a:cs typeface="Tahoma"/>
              </a:rPr>
              <a:t> </a:t>
            </a:r>
            <a:r>
              <a:rPr lang="en-GB" sz="1000" b="1" spc="-25" dirty="0">
                <a:solidFill>
                  <a:srgbClr val="FFFFFF"/>
                </a:solidFill>
                <a:latin typeface="Quicksand" pitchFamily="2" charset="0"/>
                <a:cs typeface="Tahoma"/>
              </a:rPr>
              <a:t>M/UPR</a:t>
            </a:r>
            <a:endParaRPr sz="1000" dirty="0">
              <a:latin typeface="Quicksand" pitchFamily="2" charset="0"/>
              <a:cs typeface="Tahoma"/>
            </a:endParaRPr>
          </a:p>
          <a:p>
            <a:pPr marL="12700">
              <a:lnSpc>
                <a:spcPct val="100000"/>
              </a:lnSpc>
              <a:spcBef>
                <a:spcPts val="434"/>
              </a:spcBef>
            </a:pPr>
            <a:r>
              <a:rPr sz="1000" b="1" spc="-30" dirty="0">
                <a:solidFill>
                  <a:srgbClr val="FFFFFF"/>
                </a:solidFill>
                <a:latin typeface="Quicksand" pitchFamily="2" charset="0"/>
                <a:cs typeface="Tahoma"/>
              </a:rPr>
              <a:t>Responsible</a:t>
            </a:r>
            <a:r>
              <a:rPr sz="1000" b="1" spc="10" dirty="0">
                <a:solidFill>
                  <a:srgbClr val="FFFFFF"/>
                </a:solidFill>
                <a:latin typeface="Quicksand" pitchFamily="2" charset="0"/>
                <a:cs typeface="Tahoma"/>
              </a:rPr>
              <a:t> </a:t>
            </a:r>
            <a:r>
              <a:rPr sz="1000" b="1" spc="-25" dirty="0">
                <a:solidFill>
                  <a:srgbClr val="FFFFFF"/>
                </a:solidFill>
                <a:latin typeface="Quicksand" pitchFamily="2" charset="0"/>
                <a:cs typeface="Tahoma"/>
              </a:rPr>
              <a:t>to:</a:t>
            </a:r>
            <a:endParaRPr sz="1000" dirty="0">
              <a:latin typeface="Quicksand" pitchFamily="2" charset="0"/>
              <a:cs typeface="Tahoma"/>
            </a:endParaRPr>
          </a:p>
          <a:p>
            <a:pPr marL="12700">
              <a:lnSpc>
                <a:spcPct val="100000"/>
              </a:lnSpc>
              <a:spcBef>
                <a:spcPts val="150"/>
              </a:spcBef>
            </a:pPr>
            <a:r>
              <a:rPr lang="en-GB" sz="1000" dirty="0">
                <a:solidFill>
                  <a:srgbClr val="FFFFFF"/>
                </a:solidFill>
                <a:latin typeface="Quicksand" pitchFamily="2" charset="0"/>
                <a:cs typeface="Tahoma"/>
              </a:rPr>
              <a:t>Vice Principal</a:t>
            </a:r>
            <a:endParaRPr sz="1000" dirty="0">
              <a:latin typeface="Quicksand" pitchFamily="2" charset="0"/>
              <a:cs typeface="Tahoma"/>
            </a:endParaRPr>
          </a:p>
        </p:txBody>
      </p:sp>
      <p:grpSp>
        <p:nvGrpSpPr>
          <p:cNvPr id="13" name="object 13"/>
          <p:cNvGrpSpPr/>
          <p:nvPr/>
        </p:nvGrpSpPr>
        <p:grpSpPr>
          <a:xfrm>
            <a:off x="2651998" y="4074002"/>
            <a:ext cx="4445" cy="5783580"/>
            <a:chOff x="2651998" y="4074002"/>
            <a:chExt cx="4445" cy="5783580"/>
          </a:xfrm>
        </p:grpSpPr>
        <p:sp>
          <p:nvSpPr>
            <p:cNvPr id="14" name="object 14"/>
            <p:cNvSpPr/>
            <p:nvPr/>
          </p:nvSpPr>
          <p:spPr>
            <a:xfrm>
              <a:off x="2654024" y="4088170"/>
              <a:ext cx="0" cy="5761355"/>
            </a:xfrm>
            <a:custGeom>
              <a:avLst/>
              <a:gdLst/>
              <a:ahLst/>
              <a:cxnLst/>
              <a:rect l="l" t="t" r="r" b="b"/>
              <a:pathLst>
                <a:path h="5761355">
                  <a:moveTo>
                    <a:pt x="0" y="0"/>
                  </a:moveTo>
                  <a:lnTo>
                    <a:pt x="0" y="5761139"/>
                  </a:lnTo>
                </a:path>
              </a:pathLst>
            </a:custGeom>
            <a:ln w="4051">
              <a:solidFill>
                <a:srgbClr val="212D54"/>
              </a:solidFill>
              <a:prstDash val="dot"/>
            </a:ln>
          </p:spPr>
          <p:txBody>
            <a:bodyPr wrap="square" lIns="0" tIns="0" rIns="0" bIns="0" rtlCol="0"/>
            <a:lstStyle/>
            <a:p>
              <a:endParaRPr>
                <a:latin typeface="Quicksand" pitchFamily="2" charset="0"/>
              </a:endParaRPr>
            </a:p>
          </p:txBody>
        </p:sp>
        <p:sp>
          <p:nvSpPr>
            <p:cNvPr id="15" name="object 15"/>
            <p:cNvSpPr/>
            <p:nvPr/>
          </p:nvSpPr>
          <p:spPr>
            <a:xfrm>
              <a:off x="2651988" y="4074007"/>
              <a:ext cx="4445" cy="5783580"/>
            </a:xfrm>
            <a:custGeom>
              <a:avLst/>
              <a:gdLst/>
              <a:ahLst/>
              <a:cxnLst/>
              <a:rect l="l" t="t" r="r" b="b"/>
              <a:pathLst>
                <a:path w="4444" h="5783580">
                  <a:moveTo>
                    <a:pt x="4051" y="5781383"/>
                  </a:moveTo>
                  <a:lnTo>
                    <a:pt x="3467" y="5779948"/>
                  </a:lnTo>
                  <a:lnTo>
                    <a:pt x="2032" y="5779351"/>
                  </a:lnTo>
                  <a:lnTo>
                    <a:pt x="596" y="5779948"/>
                  </a:lnTo>
                  <a:lnTo>
                    <a:pt x="0" y="5781383"/>
                  </a:lnTo>
                  <a:lnTo>
                    <a:pt x="596" y="5782805"/>
                  </a:lnTo>
                  <a:lnTo>
                    <a:pt x="2032" y="5783402"/>
                  </a:lnTo>
                  <a:lnTo>
                    <a:pt x="3467" y="5782805"/>
                  </a:lnTo>
                  <a:lnTo>
                    <a:pt x="4051" y="5781383"/>
                  </a:lnTo>
                  <a:close/>
                </a:path>
                <a:path w="4444" h="5783580">
                  <a:moveTo>
                    <a:pt x="4051" y="2032"/>
                  </a:moveTo>
                  <a:lnTo>
                    <a:pt x="3467" y="596"/>
                  </a:lnTo>
                  <a:lnTo>
                    <a:pt x="2032" y="0"/>
                  </a:lnTo>
                  <a:lnTo>
                    <a:pt x="596" y="596"/>
                  </a:lnTo>
                  <a:lnTo>
                    <a:pt x="0" y="2032"/>
                  </a:lnTo>
                  <a:lnTo>
                    <a:pt x="596" y="3454"/>
                  </a:lnTo>
                  <a:lnTo>
                    <a:pt x="2032" y="4051"/>
                  </a:lnTo>
                  <a:lnTo>
                    <a:pt x="3467" y="3454"/>
                  </a:lnTo>
                  <a:lnTo>
                    <a:pt x="4051" y="2032"/>
                  </a:lnTo>
                  <a:close/>
                </a:path>
              </a:pathLst>
            </a:custGeom>
            <a:solidFill>
              <a:srgbClr val="212D54"/>
            </a:solidFill>
          </p:spPr>
          <p:txBody>
            <a:bodyPr wrap="square" lIns="0" tIns="0" rIns="0" bIns="0" rtlCol="0"/>
            <a:lstStyle/>
            <a:p>
              <a:endParaRPr>
                <a:latin typeface="Quicksand" pitchFamily="2" charset="0"/>
              </a:endParaRPr>
            </a:p>
          </p:txBody>
        </p:sp>
      </p:grpSp>
      <p:grpSp>
        <p:nvGrpSpPr>
          <p:cNvPr id="16" name="object 16"/>
          <p:cNvGrpSpPr/>
          <p:nvPr/>
        </p:nvGrpSpPr>
        <p:grpSpPr>
          <a:xfrm>
            <a:off x="538797" y="1021505"/>
            <a:ext cx="4861560" cy="2767330"/>
            <a:chOff x="538797" y="1021505"/>
            <a:chExt cx="4861560" cy="2767330"/>
          </a:xfrm>
        </p:grpSpPr>
        <p:sp>
          <p:nvSpPr>
            <p:cNvPr id="17" name="object 17"/>
            <p:cNvSpPr/>
            <p:nvPr/>
          </p:nvSpPr>
          <p:spPr>
            <a:xfrm>
              <a:off x="5398586" y="1032674"/>
              <a:ext cx="0" cy="455295"/>
            </a:xfrm>
            <a:custGeom>
              <a:avLst/>
              <a:gdLst/>
              <a:ahLst/>
              <a:cxnLst/>
              <a:rect l="l" t="t" r="r" b="b"/>
              <a:pathLst>
                <a:path h="455294">
                  <a:moveTo>
                    <a:pt x="0" y="0"/>
                  </a:moveTo>
                  <a:lnTo>
                    <a:pt x="0" y="454952"/>
                  </a:lnTo>
                </a:path>
              </a:pathLst>
            </a:custGeom>
            <a:ln w="3175">
              <a:solidFill>
                <a:srgbClr val="FFFFFF"/>
              </a:solidFill>
              <a:prstDash val="dot"/>
            </a:ln>
          </p:spPr>
          <p:txBody>
            <a:bodyPr wrap="square" lIns="0" tIns="0" rIns="0" bIns="0" rtlCol="0"/>
            <a:lstStyle/>
            <a:p>
              <a:endParaRPr>
                <a:latin typeface="Quicksand" pitchFamily="2" charset="0"/>
              </a:endParaRPr>
            </a:p>
          </p:txBody>
        </p:sp>
        <p:sp>
          <p:nvSpPr>
            <p:cNvPr id="18" name="object 18"/>
            <p:cNvSpPr/>
            <p:nvPr/>
          </p:nvSpPr>
          <p:spPr>
            <a:xfrm>
              <a:off x="5396992" y="1021511"/>
              <a:ext cx="3175" cy="473075"/>
            </a:xfrm>
            <a:custGeom>
              <a:avLst/>
              <a:gdLst/>
              <a:ahLst/>
              <a:cxnLst/>
              <a:rect l="l" t="t" r="r" b="b"/>
              <a:pathLst>
                <a:path w="3175" h="473075">
                  <a:moveTo>
                    <a:pt x="3175" y="470916"/>
                  </a:moveTo>
                  <a:lnTo>
                    <a:pt x="2705" y="469798"/>
                  </a:lnTo>
                  <a:lnTo>
                    <a:pt x="1587" y="469328"/>
                  </a:lnTo>
                  <a:lnTo>
                    <a:pt x="469" y="469798"/>
                  </a:lnTo>
                  <a:lnTo>
                    <a:pt x="0" y="470916"/>
                  </a:lnTo>
                  <a:lnTo>
                    <a:pt x="469" y="472033"/>
                  </a:lnTo>
                  <a:lnTo>
                    <a:pt x="1587" y="472503"/>
                  </a:lnTo>
                  <a:lnTo>
                    <a:pt x="2705" y="472033"/>
                  </a:lnTo>
                  <a:lnTo>
                    <a:pt x="3175" y="470916"/>
                  </a:lnTo>
                  <a:close/>
                </a:path>
                <a:path w="3175" h="473075">
                  <a:moveTo>
                    <a:pt x="3175" y="1587"/>
                  </a:moveTo>
                  <a:lnTo>
                    <a:pt x="2705" y="469"/>
                  </a:lnTo>
                  <a:lnTo>
                    <a:pt x="1587" y="0"/>
                  </a:lnTo>
                  <a:lnTo>
                    <a:pt x="469" y="469"/>
                  </a:lnTo>
                  <a:lnTo>
                    <a:pt x="0" y="1587"/>
                  </a:lnTo>
                  <a:lnTo>
                    <a:pt x="469" y="2705"/>
                  </a:lnTo>
                  <a:lnTo>
                    <a:pt x="1587" y="3175"/>
                  </a:lnTo>
                  <a:lnTo>
                    <a:pt x="2705" y="2705"/>
                  </a:lnTo>
                  <a:lnTo>
                    <a:pt x="3175" y="1587"/>
                  </a:lnTo>
                  <a:close/>
                </a:path>
              </a:pathLst>
            </a:custGeom>
            <a:solidFill>
              <a:srgbClr val="FFFFFF"/>
            </a:solidFill>
          </p:spPr>
          <p:txBody>
            <a:bodyPr wrap="square" lIns="0" tIns="0" rIns="0" bIns="0" rtlCol="0"/>
            <a:lstStyle/>
            <a:p>
              <a:endParaRPr>
                <a:latin typeface="Quicksand" pitchFamily="2" charset="0"/>
              </a:endParaRPr>
            </a:p>
          </p:txBody>
        </p:sp>
        <p:sp>
          <p:nvSpPr>
            <p:cNvPr id="19" name="object 19"/>
            <p:cNvSpPr/>
            <p:nvPr/>
          </p:nvSpPr>
          <p:spPr>
            <a:xfrm>
              <a:off x="756208" y="3673639"/>
              <a:ext cx="1029969" cy="114935"/>
            </a:xfrm>
            <a:custGeom>
              <a:avLst/>
              <a:gdLst/>
              <a:ahLst/>
              <a:cxnLst/>
              <a:rect l="l" t="t" r="r" b="b"/>
              <a:pathLst>
                <a:path w="1029969" h="114935">
                  <a:moveTo>
                    <a:pt x="45300" y="100342"/>
                  </a:moveTo>
                  <a:lnTo>
                    <a:pt x="15036" y="100342"/>
                  </a:lnTo>
                  <a:lnTo>
                    <a:pt x="15036" y="1282"/>
                  </a:lnTo>
                  <a:lnTo>
                    <a:pt x="0" y="1282"/>
                  </a:lnTo>
                  <a:lnTo>
                    <a:pt x="0" y="100342"/>
                  </a:lnTo>
                  <a:lnTo>
                    <a:pt x="0" y="113042"/>
                  </a:lnTo>
                  <a:lnTo>
                    <a:pt x="45300" y="113042"/>
                  </a:lnTo>
                  <a:lnTo>
                    <a:pt x="45300" y="100342"/>
                  </a:lnTo>
                  <a:close/>
                </a:path>
                <a:path w="1029969" h="114935">
                  <a:moveTo>
                    <a:pt x="123418" y="100037"/>
                  </a:moveTo>
                  <a:lnTo>
                    <a:pt x="90754" y="100037"/>
                  </a:lnTo>
                  <a:lnTo>
                    <a:pt x="90754" y="63220"/>
                  </a:lnTo>
                  <a:lnTo>
                    <a:pt x="117957" y="63220"/>
                  </a:lnTo>
                  <a:lnTo>
                    <a:pt x="117957" y="49784"/>
                  </a:lnTo>
                  <a:lnTo>
                    <a:pt x="90754" y="49784"/>
                  </a:lnTo>
                  <a:lnTo>
                    <a:pt x="90754" y="14566"/>
                  </a:lnTo>
                  <a:lnTo>
                    <a:pt x="122936" y="14566"/>
                  </a:lnTo>
                  <a:lnTo>
                    <a:pt x="122936" y="1282"/>
                  </a:lnTo>
                  <a:lnTo>
                    <a:pt x="75704" y="1282"/>
                  </a:lnTo>
                  <a:lnTo>
                    <a:pt x="75704" y="113322"/>
                  </a:lnTo>
                  <a:lnTo>
                    <a:pt x="123418" y="113322"/>
                  </a:lnTo>
                  <a:lnTo>
                    <a:pt x="123418" y="100037"/>
                  </a:lnTo>
                  <a:close/>
                </a:path>
                <a:path w="1029969" h="114935">
                  <a:moveTo>
                    <a:pt x="213677" y="113322"/>
                  </a:moveTo>
                  <a:lnTo>
                    <a:pt x="208356" y="86918"/>
                  </a:lnTo>
                  <a:lnTo>
                    <a:pt x="205816" y="74269"/>
                  </a:lnTo>
                  <a:lnTo>
                    <a:pt x="194906" y="20167"/>
                  </a:lnTo>
                  <a:lnTo>
                    <a:pt x="191274" y="2108"/>
                  </a:lnTo>
                  <a:lnTo>
                    <a:pt x="191274" y="74269"/>
                  </a:lnTo>
                  <a:lnTo>
                    <a:pt x="171907" y="74269"/>
                  </a:lnTo>
                  <a:lnTo>
                    <a:pt x="181673" y="20167"/>
                  </a:lnTo>
                  <a:lnTo>
                    <a:pt x="191274" y="74269"/>
                  </a:lnTo>
                  <a:lnTo>
                    <a:pt x="191274" y="2108"/>
                  </a:lnTo>
                  <a:lnTo>
                    <a:pt x="191109" y="1282"/>
                  </a:lnTo>
                  <a:lnTo>
                    <a:pt x="172542" y="1282"/>
                  </a:lnTo>
                  <a:lnTo>
                    <a:pt x="150304" y="113322"/>
                  </a:lnTo>
                  <a:lnTo>
                    <a:pt x="164858" y="113322"/>
                  </a:lnTo>
                  <a:lnTo>
                    <a:pt x="169659" y="86918"/>
                  </a:lnTo>
                  <a:lnTo>
                    <a:pt x="193675" y="86918"/>
                  </a:lnTo>
                  <a:lnTo>
                    <a:pt x="198310" y="113322"/>
                  </a:lnTo>
                  <a:lnTo>
                    <a:pt x="213677" y="113322"/>
                  </a:lnTo>
                  <a:close/>
                </a:path>
                <a:path w="1029969" h="114935">
                  <a:moveTo>
                    <a:pt x="298831" y="24968"/>
                  </a:moveTo>
                  <a:lnTo>
                    <a:pt x="297002" y="14566"/>
                  </a:lnTo>
                  <a:lnTo>
                    <a:pt x="296964" y="14312"/>
                  </a:lnTo>
                  <a:lnTo>
                    <a:pt x="291579" y="6946"/>
                  </a:lnTo>
                  <a:lnTo>
                    <a:pt x="283781" y="3048"/>
                  </a:lnTo>
                  <a:lnTo>
                    <a:pt x="283781" y="17932"/>
                  </a:lnTo>
                  <a:lnTo>
                    <a:pt x="283781" y="96685"/>
                  </a:lnTo>
                  <a:lnTo>
                    <a:pt x="279298" y="100037"/>
                  </a:lnTo>
                  <a:lnTo>
                    <a:pt x="258978" y="100037"/>
                  </a:lnTo>
                  <a:lnTo>
                    <a:pt x="258978" y="14566"/>
                  </a:lnTo>
                  <a:lnTo>
                    <a:pt x="279298" y="14566"/>
                  </a:lnTo>
                  <a:lnTo>
                    <a:pt x="283781" y="17932"/>
                  </a:lnTo>
                  <a:lnTo>
                    <a:pt x="283781" y="3048"/>
                  </a:lnTo>
                  <a:lnTo>
                    <a:pt x="283019" y="2667"/>
                  </a:lnTo>
                  <a:lnTo>
                    <a:pt x="271614" y="1282"/>
                  </a:lnTo>
                  <a:lnTo>
                    <a:pt x="243928" y="1282"/>
                  </a:lnTo>
                  <a:lnTo>
                    <a:pt x="243928" y="113322"/>
                  </a:lnTo>
                  <a:lnTo>
                    <a:pt x="271614" y="113322"/>
                  </a:lnTo>
                  <a:lnTo>
                    <a:pt x="283019" y="111937"/>
                  </a:lnTo>
                  <a:lnTo>
                    <a:pt x="291579" y="107657"/>
                  </a:lnTo>
                  <a:lnTo>
                    <a:pt x="296964" y="100291"/>
                  </a:lnTo>
                  <a:lnTo>
                    <a:pt x="297002" y="100037"/>
                  </a:lnTo>
                  <a:lnTo>
                    <a:pt x="298831" y="89636"/>
                  </a:lnTo>
                  <a:lnTo>
                    <a:pt x="298831" y="24968"/>
                  </a:lnTo>
                  <a:close/>
                </a:path>
                <a:path w="1029969" h="114935">
                  <a:moveTo>
                    <a:pt x="382854" y="100037"/>
                  </a:moveTo>
                  <a:lnTo>
                    <a:pt x="350202" y="100037"/>
                  </a:lnTo>
                  <a:lnTo>
                    <a:pt x="350202" y="63220"/>
                  </a:lnTo>
                  <a:lnTo>
                    <a:pt x="377405" y="63220"/>
                  </a:lnTo>
                  <a:lnTo>
                    <a:pt x="377405" y="49784"/>
                  </a:lnTo>
                  <a:lnTo>
                    <a:pt x="350202" y="49784"/>
                  </a:lnTo>
                  <a:lnTo>
                    <a:pt x="350202" y="14566"/>
                  </a:lnTo>
                  <a:lnTo>
                    <a:pt x="382371" y="14566"/>
                  </a:lnTo>
                  <a:lnTo>
                    <a:pt x="382371" y="1282"/>
                  </a:lnTo>
                  <a:lnTo>
                    <a:pt x="335153" y="1282"/>
                  </a:lnTo>
                  <a:lnTo>
                    <a:pt x="335153" y="113322"/>
                  </a:lnTo>
                  <a:lnTo>
                    <a:pt x="382854" y="113322"/>
                  </a:lnTo>
                  <a:lnTo>
                    <a:pt x="382854" y="100037"/>
                  </a:lnTo>
                  <a:close/>
                </a:path>
                <a:path w="1029969" h="114935">
                  <a:moveTo>
                    <a:pt x="475526" y="113334"/>
                  </a:moveTo>
                  <a:lnTo>
                    <a:pt x="459346" y="67386"/>
                  </a:lnTo>
                  <a:lnTo>
                    <a:pt x="458558" y="65151"/>
                  </a:lnTo>
                  <a:lnTo>
                    <a:pt x="466877" y="61785"/>
                  </a:lnTo>
                  <a:lnTo>
                    <a:pt x="471678" y="54902"/>
                  </a:lnTo>
                  <a:lnTo>
                    <a:pt x="471678" y="54267"/>
                  </a:lnTo>
                  <a:lnTo>
                    <a:pt x="471678" y="24980"/>
                  </a:lnTo>
                  <a:lnTo>
                    <a:pt x="469861" y="14566"/>
                  </a:lnTo>
                  <a:lnTo>
                    <a:pt x="469811" y="14312"/>
                  </a:lnTo>
                  <a:lnTo>
                    <a:pt x="464439" y="6946"/>
                  </a:lnTo>
                  <a:lnTo>
                    <a:pt x="456641" y="3048"/>
                  </a:lnTo>
                  <a:lnTo>
                    <a:pt x="456641" y="17932"/>
                  </a:lnTo>
                  <a:lnTo>
                    <a:pt x="456641" y="50901"/>
                  </a:lnTo>
                  <a:lnTo>
                    <a:pt x="452158" y="54267"/>
                  </a:lnTo>
                  <a:lnTo>
                    <a:pt x="431507" y="54267"/>
                  </a:lnTo>
                  <a:lnTo>
                    <a:pt x="431507" y="14566"/>
                  </a:lnTo>
                  <a:lnTo>
                    <a:pt x="452158" y="14566"/>
                  </a:lnTo>
                  <a:lnTo>
                    <a:pt x="456641" y="17932"/>
                  </a:lnTo>
                  <a:lnTo>
                    <a:pt x="456641" y="3048"/>
                  </a:lnTo>
                  <a:lnTo>
                    <a:pt x="455879" y="2667"/>
                  </a:lnTo>
                  <a:lnTo>
                    <a:pt x="444474" y="1282"/>
                  </a:lnTo>
                  <a:lnTo>
                    <a:pt x="416458" y="1282"/>
                  </a:lnTo>
                  <a:lnTo>
                    <a:pt x="416458" y="113334"/>
                  </a:lnTo>
                  <a:lnTo>
                    <a:pt x="431507" y="113334"/>
                  </a:lnTo>
                  <a:lnTo>
                    <a:pt x="431507" y="67386"/>
                  </a:lnTo>
                  <a:lnTo>
                    <a:pt x="444627" y="67386"/>
                  </a:lnTo>
                  <a:lnTo>
                    <a:pt x="460159" y="113334"/>
                  </a:lnTo>
                  <a:lnTo>
                    <a:pt x="475526" y="113334"/>
                  </a:lnTo>
                  <a:close/>
                </a:path>
                <a:path w="1029969" h="114935">
                  <a:moveTo>
                    <a:pt x="558596" y="75704"/>
                  </a:moveTo>
                  <a:lnTo>
                    <a:pt x="521944" y="42418"/>
                  </a:lnTo>
                  <a:lnTo>
                    <a:pt x="519544" y="40017"/>
                  </a:lnTo>
                  <a:lnTo>
                    <a:pt x="519544" y="16649"/>
                  </a:lnTo>
                  <a:lnTo>
                    <a:pt x="523862" y="13131"/>
                  </a:lnTo>
                  <a:lnTo>
                    <a:pt x="539229" y="13131"/>
                  </a:lnTo>
                  <a:lnTo>
                    <a:pt x="543547" y="16649"/>
                  </a:lnTo>
                  <a:lnTo>
                    <a:pt x="543547" y="40817"/>
                  </a:lnTo>
                  <a:lnTo>
                    <a:pt x="558279" y="40817"/>
                  </a:lnTo>
                  <a:lnTo>
                    <a:pt x="558279" y="23050"/>
                  </a:lnTo>
                  <a:lnTo>
                    <a:pt x="556285" y="12636"/>
                  </a:lnTo>
                  <a:lnTo>
                    <a:pt x="550748" y="5461"/>
                  </a:lnTo>
                  <a:lnTo>
                    <a:pt x="542340" y="1333"/>
                  </a:lnTo>
                  <a:lnTo>
                    <a:pt x="531710" y="0"/>
                  </a:lnTo>
                  <a:lnTo>
                    <a:pt x="520750" y="1333"/>
                  </a:lnTo>
                  <a:lnTo>
                    <a:pt x="512330" y="5461"/>
                  </a:lnTo>
                  <a:lnTo>
                    <a:pt x="506806" y="12636"/>
                  </a:lnTo>
                  <a:lnTo>
                    <a:pt x="504812" y="23050"/>
                  </a:lnTo>
                  <a:lnTo>
                    <a:pt x="504812" y="37134"/>
                  </a:lnTo>
                  <a:lnTo>
                    <a:pt x="541464" y="70269"/>
                  </a:lnTo>
                  <a:lnTo>
                    <a:pt x="543864" y="73152"/>
                  </a:lnTo>
                  <a:lnTo>
                    <a:pt x="543864" y="97472"/>
                  </a:lnTo>
                  <a:lnTo>
                    <a:pt x="539546" y="101473"/>
                  </a:lnTo>
                  <a:lnTo>
                    <a:pt x="523862" y="101473"/>
                  </a:lnTo>
                  <a:lnTo>
                    <a:pt x="519544" y="97472"/>
                  </a:lnTo>
                  <a:lnTo>
                    <a:pt x="519544" y="72186"/>
                  </a:lnTo>
                  <a:lnTo>
                    <a:pt x="504812" y="72186"/>
                  </a:lnTo>
                  <a:lnTo>
                    <a:pt x="504812" y="91236"/>
                  </a:lnTo>
                  <a:lnTo>
                    <a:pt x="506603" y="102044"/>
                  </a:lnTo>
                  <a:lnTo>
                    <a:pt x="511810" y="109283"/>
                  </a:lnTo>
                  <a:lnTo>
                    <a:pt x="520204" y="113347"/>
                  </a:lnTo>
                  <a:lnTo>
                    <a:pt x="531545" y="114604"/>
                  </a:lnTo>
                  <a:lnTo>
                    <a:pt x="543191" y="113322"/>
                  </a:lnTo>
                  <a:lnTo>
                    <a:pt x="551586" y="109220"/>
                  </a:lnTo>
                  <a:lnTo>
                    <a:pt x="556806" y="101981"/>
                  </a:lnTo>
                  <a:lnTo>
                    <a:pt x="558596" y="91236"/>
                  </a:lnTo>
                  <a:lnTo>
                    <a:pt x="558596" y="75704"/>
                  </a:lnTo>
                  <a:close/>
                </a:path>
                <a:path w="1029969" h="114935">
                  <a:moveTo>
                    <a:pt x="684872" y="1866"/>
                  </a:moveTo>
                  <a:lnTo>
                    <a:pt x="630770" y="1866"/>
                  </a:lnTo>
                  <a:lnTo>
                    <a:pt x="630770" y="14566"/>
                  </a:lnTo>
                  <a:lnTo>
                    <a:pt x="650303" y="14566"/>
                  </a:lnTo>
                  <a:lnTo>
                    <a:pt x="650303" y="113626"/>
                  </a:lnTo>
                  <a:lnTo>
                    <a:pt x="665340" y="113626"/>
                  </a:lnTo>
                  <a:lnTo>
                    <a:pt x="665340" y="14566"/>
                  </a:lnTo>
                  <a:lnTo>
                    <a:pt x="684872" y="14566"/>
                  </a:lnTo>
                  <a:lnTo>
                    <a:pt x="684872" y="1866"/>
                  </a:lnTo>
                  <a:close/>
                </a:path>
                <a:path w="1029969" h="114935">
                  <a:moveTo>
                    <a:pt x="774026" y="113334"/>
                  </a:moveTo>
                  <a:lnTo>
                    <a:pt x="757847" y="67386"/>
                  </a:lnTo>
                  <a:lnTo>
                    <a:pt x="757059" y="65151"/>
                  </a:lnTo>
                  <a:lnTo>
                    <a:pt x="765378" y="61785"/>
                  </a:lnTo>
                  <a:lnTo>
                    <a:pt x="770178" y="54902"/>
                  </a:lnTo>
                  <a:lnTo>
                    <a:pt x="770178" y="54267"/>
                  </a:lnTo>
                  <a:lnTo>
                    <a:pt x="770178" y="24980"/>
                  </a:lnTo>
                  <a:lnTo>
                    <a:pt x="768350" y="14566"/>
                  </a:lnTo>
                  <a:lnTo>
                    <a:pt x="768311" y="14312"/>
                  </a:lnTo>
                  <a:lnTo>
                    <a:pt x="762939" y="6946"/>
                  </a:lnTo>
                  <a:lnTo>
                    <a:pt x="755142" y="3048"/>
                  </a:lnTo>
                  <a:lnTo>
                    <a:pt x="755142" y="17932"/>
                  </a:lnTo>
                  <a:lnTo>
                    <a:pt x="755142" y="50901"/>
                  </a:lnTo>
                  <a:lnTo>
                    <a:pt x="750658" y="54267"/>
                  </a:lnTo>
                  <a:lnTo>
                    <a:pt x="730008" y="54267"/>
                  </a:lnTo>
                  <a:lnTo>
                    <a:pt x="730008" y="14566"/>
                  </a:lnTo>
                  <a:lnTo>
                    <a:pt x="750658" y="14566"/>
                  </a:lnTo>
                  <a:lnTo>
                    <a:pt x="755142" y="17932"/>
                  </a:lnTo>
                  <a:lnTo>
                    <a:pt x="755142" y="3048"/>
                  </a:lnTo>
                  <a:lnTo>
                    <a:pt x="754380" y="2667"/>
                  </a:lnTo>
                  <a:lnTo>
                    <a:pt x="742975" y="1282"/>
                  </a:lnTo>
                  <a:lnTo>
                    <a:pt x="714959" y="1282"/>
                  </a:lnTo>
                  <a:lnTo>
                    <a:pt x="714959" y="113334"/>
                  </a:lnTo>
                  <a:lnTo>
                    <a:pt x="730008" y="113334"/>
                  </a:lnTo>
                  <a:lnTo>
                    <a:pt x="730008" y="67386"/>
                  </a:lnTo>
                  <a:lnTo>
                    <a:pt x="743127" y="67386"/>
                  </a:lnTo>
                  <a:lnTo>
                    <a:pt x="758659" y="113334"/>
                  </a:lnTo>
                  <a:lnTo>
                    <a:pt x="774026" y="113334"/>
                  </a:lnTo>
                  <a:close/>
                </a:path>
                <a:path w="1029969" h="114935">
                  <a:moveTo>
                    <a:pt x="859815" y="1282"/>
                  </a:moveTo>
                  <a:lnTo>
                    <a:pt x="844765" y="1282"/>
                  </a:lnTo>
                  <a:lnTo>
                    <a:pt x="844765" y="97967"/>
                  </a:lnTo>
                  <a:lnTo>
                    <a:pt x="840930" y="101320"/>
                  </a:lnTo>
                  <a:lnTo>
                    <a:pt x="824280" y="101320"/>
                  </a:lnTo>
                  <a:lnTo>
                    <a:pt x="820445" y="97967"/>
                  </a:lnTo>
                  <a:lnTo>
                    <a:pt x="820445" y="1282"/>
                  </a:lnTo>
                  <a:lnTo>
                    <a:pt x="805395" y="1282"/>
                  </a:lnTo>
                  <a:lnTo>
                    <a:pt x="805395" y="90919"/>
                  </a:lnTo>
                  <a:lnTo>
                    <a:pt x="807212" y="101777"/>
                  </a:lnTo>
                  <a:lnTo>
                    <a:pt x="812469" y="109118"/>
                  </a:lnTo>
                  <a:lnTo>
                    <a:pt x="820915" y="113284"/>
                  </a:lnTo>
                  <a:lnTo>
                    <a:pt x="832281" y="114604"/>
                  </a:lnTo>
                  <a:lnTo>
                    <a:pt x="844283" y="113271"/>
                  </a:lnTo>
                  <a:lnTo>
                    <a:pt x="852728" y="109067"/>
                  </a:lnTo>
                  <a:lnTo>
                    <a:pt x="857999" y="101701"/>
                  </a:lnTo>
                  <a:lnTo>
                    <a:pt x="859815" y="90919"/>
                  </a:lnTo>
                  <a:lnTo>
                    <a:pt x="859815" y="1282"/>
                  </a:lnTo>
                  <a:close/>
                </a:path>
                <a:path w="1029969" h="114935">
                  <a:moveTo>
                    <a:pt x="948004" y="75704"/>
                  </a:moveTo>
                  <a:lnTo>
                    <a:pt x="911352" y="42418"/>
                  </a:lnTo>
                  <a:lnTo>
                    <a:pt x="908951" y="40017"/>
                  </a:lnTo>
                  <a:lnTo>
                    <a:pt x="908951" y="16649"/>
                  </a:lnTo>
                  <a:lnTo>
                    <a:pt x="913269" y="13131"/>
                  </a:lnTo>
                  <a:lnTo>
                    <a:pt x="928636" y="13131"/>
                  </a:lnTo>
                  <a:lnTo>
                    <a:pt x="932954" y="16649"/>
                  </a:lnTo>
                  <a:lnTo>
                    <a:pt x="932954" y="40817"/>
                  </a:lnTo>
                  <a:lnTo>
                    <a:pt x="947686" y="40817"/>
                  </a:lnTo>
                  <a:lnTo>
                    <a:pt x="947686" y="23050"/>
                  </a:lnTo>
                  <a:lnTo>
                    <a:pt x="945692" y="12636"/>
                  </a:lnTo>
                  <a:lnTo>
                    <a:pt x="940155" y="5461"/>
                  </a:lnTo>
                  <a:lnTo>
                    <a:pt x="931748" y="1333"/>
                  </a:lnTo>
                  <a:lnTo>
                    <a:pt x="921118" y="0"/>
                  </a:lnTo>
                  <a:lnTo>
                    <a:pt x="910158" y="1333"/>
                  </a:lnTo>
                  <a:lnTo>
                    <a:pt x="901738" y="5461"/>
                  </a:lnTo>
                  <a:lnTo>
                    <a:pt x="896213" y="12636"/>
                  </a:lnTo>
                  <a:lnTo>
                    <a:pt x="894219" y="23050"/>
                  </a:lnTo>
                  <a:lnTo>
                    <a:pt x="894219" y="37134"/>
                  </a:lnTo>
                  <a:lnTo>
                    <a:pt x="930871" y="70269"/>
                  </a:lnTo>
                  <a:lnTo>
                    <a:pt x="933272" y="73152"/>
                  </a:lnTo>
                  <a:lnTo>
                    <a:pt x="933272" y="97472"/>
                  </a:lnTo>
                  <a:lnTo>
                    <a:pt x="928954" y="101473"/>
                  </a:lnTo>
                  <a:lnTo>
                    <a:pt x="913269" y="101473"/>
                  </a:lnTo>
                  <a:lnTo>
                    <a:pt x="908951" y="97472"/>
                  </a:lnTo>
                  <a:lnTo>
                    <a:pt x="908951" y="72186"/>
                  </a:lnTo>
                  <a:lnTo>
                    <a:pt x="894219" y="72186"/>
                  </a:lnTo>
                  <a:lnTo>
                    <a:pt x="894219" y="91236"/>
                  </a:lnTo>
                  <a:lnTo>
                    <a:pt x="896010" y="102044"/>
                  </a:lnTo>
                  <a:lnTo>
                    <a:pt x="901230" y="109283"/>
                  </a:lnTo>
                  <a:lnTo>
                    <a:pt x="909612" y="113347"/>
                  </a:lnTo>
                  <a:lnTo>
                    <a:pt x="920953" y="114604"/>
                  </a:lnTo>
                  <a:lnTo>
                    <a:pt x="932611" y="113322"/>
                  </a:lnTo>
                  <a:lnTo>
                    <a:pt x="941006" y="109220"/>
                  </a:lnTo>
                  <a:lnTo>
                    <a:pt x="946213" y="101981"/>
                  </a:lnTo>
                  <a:lnTo>
                    <a:pt x="948004" y="91236"/>
                  </a:lnTo>
                  <a:lnTo>
                    <a:pt x="948004" y="75704"/>
                  </a:lnTo>
                  <a:close/>
                </a:path>
                <a:path w="1029969" h="114935">
                  <a:moveTo>
                    <a:pt x="1029855" y="1866"/>
                  </a:moveTo>
                  <a:lnTo>
                    <a:pt x="975753" y="1866"/>
                  </a:lnTo>
                  <a:lnTo>
                    <a:pt x="975753" y="14566"/>
                  </a:lnTo>
                  <a:lnTo>
                    <a:pt x="995286" y="14566"/>
                  </a:lnTo>
                  <a:lnTo>
                    <a:pt x="995286" y="113626"/>
                  </a:lnTo>
                  <a:lnTo>
                    <a:pt x="1010323" y="113626"/>
                  </a:lnTo>
                  <a:lnTo>
                    <a:pt x="1010323" y="14566"/>
                  </a:lnTo>
                  <a:lnTo>
                    <a:pt x="1029855" y="14566"/>
                  </a:lnTo>
                  <a:lnTo>
                    <a:pt x="1029855" y="1866"/>
                  </a:lnTo>
                  <a:close/>
                </a:path>
              </a:pathLst>
            </a:custGeom>
            <a:solidFill>
              <a:srgbClr val="316FB6"/>
            </a:solidFill>
          </p:spPr>
          <p:txBody>
            <a:bodyPr wrap="square" lIns="0" tIns="0" rIns="0" bIns="0" rtlCol="0"/>
            <a:lstStyle/>
            <a:p>
              <a:endParaRPr>
                <a:latin typeface="Quicksand" pitchFamily="2" charset="0"/>
              </a:endParaRPr>
            </a:p>
          </p:txBody>
        </p:sp>
        <p:pic>
          <p:nvPicPr>
            <p:cNvPr id="20" name="object 20"/>
            <p:cNvPicPr/>
            <p:nvPr/>
          </p:nvPicPr>
          <p:blipFill>
            <a:blip r:embed="rId3" cstate="print"/>
            <a:stretch>
              <a:fillRect/>
            </a:stretch>
          </p:blipFill>
          <p:spPr>
            <a:xfrm>
              <a:off x="756221" y="3447407"/>
              <a:ext cx="88328" cy="178625"/>
            </a:xfrm>
            <a:prstGeom prst="rect">
              <a:avLst/>
            </a:prstGeom>
          </p:spPr>
        </p:pic>
        <p:pic>
          <p:nvPicPr>
            <p:cNvPr id="21" name="object 21"/>
            <p:cNvPicPr/>
            <p:nvPr/>
          </p:nvPicPr>
          <p:blipFill>
            <a:blip r:embed="rId4" cstate="print"/>
            <a:stretch>
              <a:fillRect/>
            </a:stretch>
          </p:blipFill>
          <p:spPr>
            <a:xfrm>
              <a:off x="898484" y="3445364"/>
              <a:ext cx="86106" cy="182702"/>
            </a:xfrm>
            <a:prstGeom prst="rect">
              <a:avLst/>
            </a:prstGeom>
          </p:spPr>
        </p:pic>
        <p:pic>
          <p:nvPicPr>
            <p:cNvPr id="22" name="object 22"/>
            <p:cNvPicPr/>
            <p:nvPr/>
          </p:nvPicPr>
          <p:blipFill>
            <a:blip r:embed="rId5" cstate="print"/>
            <a:stretch>
              <a:fillRect/>
            </a:stretch>
          </p:blipFill>
          <p:spPr>
            <a:xfrm>
              <a:off x="1038532" y="3447400"/>
              <a:ext cx="91287" cy="178638"/>
            </a:xfrm>
            <a:prstGeom prst="rect">
              <a:avLst/>
            </a:prstGeom>
          </p:spPr>
        </p:pic>
        <p:sp>
          <p:nvSpPr>
            <p:cNvPr id="23" name="object 23"/>
            <p:cNvSpPr/>
            <p:nvPr/>
          </p:nvSpPr>
          <p:spPr>
            <a:xfrm>
              <a:off x="1165199" y="3446995"/>
              <a:ext cx="83820" cy="179070"/>
            </a:xfrm>
            <a:custGeom>
              <a:avLst/>
              <a:gdLst/>
              <a:ahLst/>
              <a:cxnLst/>
              <a:rect l="l" t="t" r="r" b="b"/>
              <a:pathLst>
                <a:path w="83819" h="179070">
                  <a:moveTo>
                    <a:pt x="83629" y="0"/>
                  </a:moveTo>
                  <a:lnTo>
                    <a:pt x="0" y="0"/>
                  </a:lnTo>
                  <a:lnTo>
                    <a:pt x="0" y="21590"/>
                  </a:lnTo>
                  <a:lnTo>
                    <a:pt x="30187" y="21590"/>
                  </a:lnTo>
                  <a:lnTo>
                    <a:pt x="30187" y="179070"/>
                  </a:lnTo>
                  <a:lnTo>
                    <a:pt x="53441" y="179070"/>
                  </a:lnTo>
                  <a:lnTo>
                    <a:pt x="53441" y="21590"/>
                  </a:lnTo>
                  <a:lnTo>
                    <a:pt x="83629" y="21590"/>
                  </a:lnTo>
                  <a:lnTo>
                    <a:pt x="83629" y="0"/>
                  </a:lnTo>
                  <a:close/>
                </a:path>
              </a:pathLst>
            </a:custGeom>
            <a:solidFill>
              <a:srgbClr val="222E53"/>
            </a:solidFill>
          </p:spPr>
          <p:txBody>
            <a:bodyPr wrap="square" lIns="0" tIns="0" rIns="0" bIns="0" rtlCol="0"/>
            <a:lstStyle/>
            <a:p>
              <a:endParaRPr>
                <a:latin typeface="Quicksand" pitchFamily="2" charset="0"/>
              </a:endParaRPr>
            </a:p>
          </p:txBody>
        </p:sp>
        <p:pic>
          <p:nvPicPr>
            <p:cNvPr id="24" name="object 24"/>
            <p:cNvPicPr/>
            <p:nvPr/>
          </p:nvPicPr>
          <p:blipFill>
            <a:blip r:embed="rId6" cstate="print"/>
            <a:stretch>
              <a:fillRect/>
            </a:stretch>
          </p:blipFill>
          <p:spPr>
            <a:xfrm>
              <a:off x="1293127" y="3447402"/>
              <a:ext cx="87337" cy="178625"/>
            </a:xfrm>
            <a:prstGeom prst="rect">
              <a:avLst/>
            </a:prstGeom>
          </p:spPr>
        </p:pic>
        <p:pic>
          <p:nvPicPr>
            <p:cNvPr id="25" name="object 25"/>
            <p:cNvPicPr/>
            <p:nvPr/>
          </p:nvPicPr>
          <p:blipFill>
            <a:blip r:embed="rId7" cstate="print"/>
            <a:stretch>
              <a:fillRect/>
            </a:stretch>
          </p:blipFill>
          <p:spPr>
            <a:xfrm>
              <a:off x="1435390" y="3447407"/>
              <a:ext cx="73723" cy="178625"/>
            </a:xfrm>
            <a:prstGeom prst="rect">
              <a:avLst/>
            </a:prstGeom>
          </p:spPr>
        </p:pic>
        <p:pic>
          <p:nvPicPr>
            <p:cNvPr id="26" name="object 26"/>
            <p:cNvPicPr/>
            <p:nvPr/>
          </p:nvPicPr>
          <p:blipFill>
            <a:blip r:embed="rId5" cstate="print"/>
            <a:stretch>
              <a:fillRect/>
            </a:stretch>
          </p:blipFill>
          <p:spPr>
            <a:xfrm>
              <a:off x="1558853" y="3447400"/>
              <a:ext cx="91287" cy="178638"/>
            </a:xfrm>
            <a:prstGeom prst="rect">
              <a:avLst/>
            </a:prstGeom>
          </p:spPr>
        </p:pic>
        <p:pic>
          <p:nvPicPr>
            <p:cNvPr id="27" name="object 27"/>
            <p:cNvPicPr/>
            <p:nvPr/>
          </p:nvPicPr>
          <p:blipFill>
            <a:blip r:embed="rId8" cstate="print"/>
            <a:stretch>
              <a:fillRect/>
            </a:stretch>
          </p:blipFill>
          <p:spPr>
            <a:xfrm>
              <a:off x="1697803" y="3447407"/>
              <a:ext cx="88328" cy="178625"/>
            </a:xfrm>
            <a:prstGeom prst="rect">
              <a:avLst/>
            </a:prstGeom>
          </p:spPr>
        </p:pic>
        <p:pic>
          <p:nvPicPr>
            <p:cNvPr id="28" name="object 28"/>
            <p:cNvPicPr/>
            <p:nvPr/>
          </p:nvPicPr>
          <p:blipFill>
            <a:blip r:embed="rId9" cstate="print"/>
            <a:stretch>
              <a:fillRect/>
            </a:stretch>
          </p:blipFill>
          <p:spPr>
            <a:xfrm>
              <a:off x="538797" y="3111766"/>
              <a:ext cx="499821" cy="378663"/>
            </a:xfrm>
            <a:prstGeom prst="rect">
              <a:avLst/>
            </a:prstGeom>
          </p:spPr>
        </p:pic>
        <p:pic>
          <p:nvPicPr>
            <p:cNvPr id="29" name="object 29"/>
            <p:cNvPicPr/>
            <p:nvPr/>
          </p:nvPicPr>
          <p:blipFill>
            <a:blip r:embed="rId10" cstate="print"/>
            <a:stretch>
              <a:fillRect/>
            </a:stretch>
          </p:blipFill>
          <p:spPr>
            <a:xfrm>
              <a:off x="673869" y="3120924"/>
              <a:ext cx="195044" cy="188824"/>
            </a:xfrm>
            <a:prstGeom prst="rect">
              <a:avLst/>
            </a:prstGeom>
          </p:spPr>
        </p:pic>
        <p:sp>
          <p:nvSpPr>
            <p:cNvPr id="30" name="object 30"/>
            <p:cNvSpPr/>
            <p:nvPr/>
          </p:nvSpPr>
          <p:spPr>
            <a:xfrm>
              <a:off x="638441" y="3198634"/>
              <a:ext cx="424180" cy="305435"/>
            </a:xfrm>
            <a:custGeom>
              <a:avLst/>
              <a:gdLst/>
              <a:ahLst/>
              <a:cxnLst/>
              <a:rect l="l" t="t" r="r" b="b"/>
              <a:pathLst>
                <a:path w="424180" h="305435">
                  <a:moveTo>
                    <a:pt x="402374" y="52311"/>
                  </a:moveTo>
                  <a:lnTo>
                    <a:pt x="391198" y="48983"/>
                  </a:lnTo>
                  <a:lnTo>
                    <a:pt x="385851" y="57518"/>
                  </a:lnTo>
                  <a:lnTo>
                    <a:pt x="383667" y="62445"/>
                  </a:lnTo>
                  <a:lnTo>
                    <a:pt x="366445" y="97878"/>
                  </a:lnTo>
                  <a:lnTo>
                    <a:pt x="343903" y="131102"/>
                  </a:lnTo>
                  <a:lnTo>
                    <a:pt x="314375" y="155054"/>
                  </a:lnTo>
                  <a:lnTo>
                    <a:pt x="276161" y="162636"/>
                  </a:lnTo>
                  <a:lnTo>
                    <a:pt x="243293" y="155155"/>
                  </a:lnTo>
                  <a:lnTo>
                    <a:pt x="211442" y="142024"/>
                  </a:lnTo>
                  <a:lnTo>
                    <a:pt x="179476" y="130263"/>
                  </a:lnTo>
                  <a:lnTo>
                    <a:pt x="117119" y="134480"/>
                  </a:lnTo>
                  <a:lnTo>
                    <a:pt x="66319" y="170840"/>
                  </a:lnTo>
                  <a:lnTo>
                    <a:pt x="31648" y="216954"/>
                  </a:lnTo>
                  <a:lnTo>
                    <a:pt x="12001" y="258673"/>
                  </a:lnTo>
                  <a:lnTo>
                    <a:pt x="0" y="301891"/>
                  </a:lnTo>
                  <a:lnTo>
                    <a:pt x="11468" y="304850"/>
                  </a:lnTo>
                  <a:lnTo>
                    <a:pt x="15786" y="297383"/>
                  </a:lnTo>
                  <a:lnTo>
                    <a:pt x="28067" y="272161"/>
                  </a:lnTo>
                  <a:lnTo>
                    <a:pt x="37376" y="255638"/>
                  </a:lnTo>
                  <a:lnTo>
                    <a:pt x="62534" y="222681"/>
                  </a:lnTo>
                  <a:lnTo>
                    <a:pt x="120916" y="187045"/>
                  </a:lnTo>
                  <a:lnTo>
                    <a:pt x="154139" y="186639"/>
                  </a:lnTo>
                  <a:lnTo>
                    <a:pt x="189382" y="197586"/>
                  </a:lnTo>
                  <a:lnTo>
                    <a:pt x="206082" y="205689"/>
                  </a:lnTo>
                  <a:lnTo>
                    <a:pt x="214503" y="209562"/>
                  </a:lnTo>
                  <a:lnTo>
                    <a:pt x="223126" y="212890"/>
                  </a:lnTo>
                  <a:lnTo>
                    <a:pt x="252641" y="217792"/>
                  </a:lnTo>
                  <a:lnTo>
                    <a:pt x="281457" y="213474"/>
                  </a:lnTo>
                  <a:lnTo>
                    <a:pt x="332244" y="182841"/>
                  </a:lnTo>
                  <a:lnTo>
                    <a:pt x="371436" y="128638"/>
                  </a:lnTo>
                  <a:lnTo>
                    <a:pt x="401866" y="62636"/>
                  </a:lnTo>
                  <a:lnTo>
                    <a:pt x="402374" y="52311"/>
                  </a:lnTo>
                  <a:close/>
                </a:path>
                <a:path w="424180" h="305435">
                  <a:moveTo>
                    <a:pt x="423900" y="17081"/>
                  </a:moveTo>
                  <a:lnTo>
                    <a:pt x="422948" y="14058"/>
                  </a:lnTo>
                  <a:lnTo>
                    <a:pt x="409308" y="14058"/>
                  </a:lnTo>
                  <a:lnTo>
                    <a:pt x="408393" y="13385"/>
                  </a:lnTo>
                  <a:lnTo>
                    <a:pt x="404888" y="2247"/>
                  </a:lnTo>
                  <a:lnTo>
                    <a:pt x="404177" y="0"/>
                  </a:lnTo>
                  <a:lnTo>
                    <a:pt x="401104" y="0"/>
                  </a:lnTo>
                  <a:lnTo>
                    <a:pt x="396887" y="13385"/>
                  </a:lnTo>
                  <a:lnTo>
                    <a:pt x="395973" y="14058"/>
                  </a:lnTo>
                  <a:lnTo>
                    <a:pt x="382333" y="14058"/>
                  </a:lnTo>
                  <a:lnTo>
                    <a:pt x="381381" y="17081"/>
                  </a:lnTo>
                  <a:lnTo>
                    <a:pt x="392417" y="25361"/>
                  </a:lnTo>
                  <a:lnTo>
                    <a:pt x="392760" y="26454"/>
                  </a:lnTo>
                  <a:lnTo>
                    <a:pt x="388556" y="39839"/>
                  </a:lnTo>
                  <a:lnTo>
                    <a:pt x="391045" y="41706"/>
                  </a:lnTo>
                  <a:lnTo>
                    <a:pt x="402082" y="33439"/>
                  </a:lnTo>
                  <a:lnTo>
                    <a:pt x="403199" y="33439"/>
                  </a:lnTo>
                  <a:lnTo>
                    <a:pt x="414235" y="41706"/>
                  </a:lnTo>
                  <a:lnTo>
                    <a:pt x="416725" y="39839"/>
                  </a:lnTo>
                  <a:lnTo>
                    <a:pt x="412521" y="26454"/>
                  </a:lnTo>
                  <a:lnTo>
                    <a:pt x="412864" y="25361"/>
                  </a:lnTo>
                  <a:lnTo>
                    <a:pt x="423900" y="17081"/>
                  </a:lnTo>
                  <a:close/>
                </a:path>
              </a:pathLst>
            </a:custGeom>
            <a:solidFill>
              <a:srgbClr val="222E53"/>
            </a:solidFill>
          </p:spPr>
          <p:txBody>
            <a:bodyPr wrap="square" lIns="0" tIns="0" rIns="0" bIns="0" rtlCol="0"/>
            <a:lstStyle/>
            <a:p>
              <a:endParaRPr>
                <a:latin typeface="Quicksand" pitchFamily="2" charset="0"/>
              </a:endParaRPr>
            </a:p>
          </p:txBody>
        </p:sp>
      </p:grpSp>
    </p:spTree>
    <p:extLst>
      <p:ext uri="{BB962C8B-B14F-4D97-AF65-F5344CB8AC3E}">
        <p14:creationId xmlns:p14="http://schemas.microsoft.com/office/powerpoint/2010/main" val="368404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64339" y="9545302"/>
            <a:ext cx="86360" cy="151323"/>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231F20"/>
                </a:solidFill>
                <a:latin typeface="Quicksand" pitchFamily="2" charset="0"/>
                <a:cs typeface="Tahoma"/>
              </a:rPr>
              <a:t>6</a:t>
            </a:r>
            <a:endParaRPr sz="900">
              <a:latin typeface="Quicksand" pitchFamily="2" charset="0"/>
              <a:cs typeface="Tahoma"/>
            </a:endParaRPr>
          </a:p>
        </p:txBody>
      </p:sp>
      <p:sp>
        <p:nvSpPr>
          <p:cNvPr id="3" name="object 3"/>
          <p:cNvSpPr/>
          <p:nvPr/>
        </p:nvSpPr>
        <p:spPr>
          <a:xfrm>
            <a:off x="6831000" y="9844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sp>
        <p:nvSpPr>
          <p:cNvPr id="5" name="object 5"/>
          <p:cNvSpPr txBox="1"/>
          <p:nvPr/>
        </p:nvSpPr>
        <p:spPr>
          <a:xfrm>
            <a:off x="2819299" y="1602563"/>
            <a:ext cx="4301591" cy="884858"/>
          </a:xfrm>
          <a:prstGeom prst="rect">
            <a:avLst/>
          </a:prstGeom>
        </p:spPr>
        <p:txBody>
          <a:bodyPr vert="horz" wrap="square" lIns="0" tIns="12700" rIns="0" bIns="0" rtlCol="0">
            <a:spAutoFit/>
          </a:bodyPr>
          <a:lstStyle/>
          <a:p>
            <a:pPr marL="171450" lvl="0" indent="-171450">
              <a:buFont typeface="Arial" panose="020B0604020202020204" pitchFamily="34" charset="0"/>
              <a:buChar char="•"/>
            </a:pPr>
            <a:endParaRPr lang="en-US" sz="900" dirty="0">
              <a:latin typeface="Quicksand Medium" pitchFamily="2" charset="0"/>
            </a:endParaRPr>
          </a:p>
          <a:p>
            <a:pPr lvl="0"/>
            <a:endParaRPr lang="en-US" sz="900" dirty="0">
              <a:latin typeface="Quicksand Medium" pitchFamily="2" charset="0"/>
            </a:endParaRPr>
          </a:p>
          <a:p>
            <a:pPr lvl="0"/>
            <a:endParaRPr lang="en-GB" sz="900" dirty="0">
              <a:latin typeface="Quicksand Medium" pitchFamily="2" charset="0"/>
            </a:endParaRPr>
          </a:p>
          <a:p>
            <a:r>
              <a:rPr lang="en-US" sz="1200" dirty="0"/>
              <a:t> </a:t>
            </a:r>
            <a:endParaRPr lang="en-GB" sz="1200" dirty="0"/>
          </a:p>
          <a:p>
            <a:pPr marL="177165" indent="-165100">
              <a:lnSpc>
                <a:spcPct val="100000"/>
              </a:lnSpc>
              <a:spcBef>
                <a:spcPts val="785"/>
              </a:spcBef>
              <a:buChar char="•"/>
              <a:tabLst>
                <a:tab pos="177800" algn="l"/>
              </a:tabLst>
            </a:pPr>
            <a:endParaRPr sz="900" dirty="0">
              <a:latin typeface="Quicksand" pitchFamily="2" charset="0"/>
              <a:cs typeface="Tahoma"/>
            </a:endParaRPr>
          </a:p>
        </p:txBody>
      </p:sp>
      <p:pic>
        <p:nvPicPr>
          <p:cNvPr id="11" name="object 11"/>
          <p:cNvPicPr/>
          <p:nvPr/>
        </p:nvPicPr>
        <p:blipFill>
          <a:blip r:embed="rId2" cstate="print"/>
          <a:stretch>
            <a:fillRect/>
          </a:stretch>
        </p:blipFill>
        <p:spPr>
          <a:xfrm>
            <a:off x="0" y="8097025"/>
            <a:ext cx="6664972" cy="2594978"/>
          </a:xfrm>
          <a:prstGeom prst="rect">
            <a:avLst/>
          </a:prstGeom>
        </p:spPr>
      </p:pic>
      <p:sp>
        <p:nvSpPr>
          <p:cNvPr id="6" name="Rectangle 5">
            <a:extLst>
              <a:ext uri="{FF2B5EF4-FFF2-40B4-BE49-F238E27FC236}">
                <a16:creationId xmlns:a16="http://schemas.microsoft.com/office/drawing/2014/main" id="{7A9C824C-C8D7-4560-AC3C-5BC4A48E9610}"/>
              </a:ext>
            </a:extLst>
          </p:cNvPr>
          <p:cNvSpPr/>
          <p:nvPr/>
        </p:nvSpPr>
        <p:spPr>
          <a:xfrm>
            <a:off x="323850" y="1765300"/>
            <a:ext cx="6771640" cy="661528"/>
          </a:xfrm>
          <a:prstGeom prst="rect">
            <a:avLst/>
          </a:prstGeom>
        </p:spPr>
        <p:txBody>
          <a:bodyPr wrap="square">
            <a:spAutoFit/>
          </a:bodyPr>
          <a:lstStyle/>
          <a:p>
            <a:pPr marL="342900" lvl="0" indent="-342900" algn="just">
              <a:lnSpc>
                <a:spcPct val="115000"/>
              </a:lnSpc>
              <a:spcAft>
                <a:spcPts val="0"/>
              </a:spcAft>
              <a:buFont typeface="Arial" panose="020B0604020202020204" pitchFamily="34" charset="0"/>
              <a:buChar char="•"/>
            </a:pPr>
            <a:endParaRPr lang="en-GB" sz="1100" dirty="0">
              <a:latin typeface="Quicksand Medium" pitchFamily="2" charset="0"/>
              <a:ea typeface="Calibri" panose="020F0502020204030204" pitchFamily="34" charset="0"/>
              <a:cs typeface="Calibri" panose="020F0502020204030204" pitchFamily="34" charset="0"/>
            </a:endParaRPr>
          </a:p>
          <a:p>
            <a:pPr marL="342900" lvl="0" indent="-342900">
              <a:lnSpc>
                <a:spcPct val="115000"/>
              </a:lnSpc>
              <a:spcAft>
                <a:spcPts val="0"/>
              </a:spcAft>
              <a:buFont typeface="Arial" panose="020B0604020202020204" pitchFamily="34" charset="0"/>
              <a:buChar char="•"/>
              <a:tabLst>
                <a:tab pos="90170" algn="l"/>
                <a:tab pos="6301105" algn="l"/>
              </a:tabLst>
            </a:pP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tabLst>
                <a:tab pos="457200" algn="l"/>
              </a:tabLst>
            </a:pPr>
            <a:endParaRPr lang="en-GB" sz="1100" dirty="0">
              <a:effectLst/>
              <a:latin typeface="Quicksand Medium" pitchFamily="2"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68C616E-BCD2-4EDE-99E9-652E2A6F98E8}"/>
              </a:ext>
            </a:extLst>
          </p:cNvPr>
          <p:cNvSpPr/>
          <p:nvPr/>
        </p:nvSpPr>
        <p:spPr>
          <a:xfrm>
            <a:off x="435610" y="391998"/>
            <a:ext cx="7000240" cy="9402574"/>
          </a:xfrm>
          <a:prstGeom prst="rect">
            <a:avLst/>
          </a:prstGeom>
        </p:spPr>
        <p:txBody>
          <a:bodyPr wrap="square">
            <a:spAutoFit/>
          </a:bodyPr>
          <a:lstStyle/>
          <a:p>
            <a:r>
              <a:rPr lang="en-GB" sz="1100" b="1" dirty="0">
                <a:latin typeface="Quicksand Medium" pitchFamily="2" charset="0"/>
              </a:rPr>
              <a:t>Lead Teaching and Learning Responsibilities</a:t>
            </a:r>
          </a:p>
          <a:p>
            <a:pPr marL="171450" indent="-171450">
              <a:buFont typeface="Arial" panose="020B0604020202020204" pitchFamily="34" charset="0"/>
              <a:buChar char="•"/>
            </a:pPr>
            <a:r>
              <a:rPr lang="en-GB" sz="1100" dirty="0">
                <a:latin typeface="Quicksand Medium" pitchFamily="2" charset="0"/>
              </a:rPr>
              <a:t>Lead and develop teaching and learning within the faculty by developing and implementing assessment strategies, data analysis and appropriate intervention programmes to ensure that identified standards of learner achievement are met.</a:t>
            </a:r>
          </a:p>
          <a:p>
            <a:pPr marL="171450" indent="-171450">
              <a:buFont typeface="Arial" panose="020B0604020202020204" pitchFamily="34" charset="0"/>
              <a:buChar char="•"/>
            </a:pPr>
            <a:r>
              <a:rPr lang="en-GB" sz="1100" dirty="0">
                <a:latin typeface="Quicksand Medium" pitchFamily="2" charset="0"/>
              </a:rPr>
              <a:t>Lead, develop and enhance the teaching practice of others through monitoring/evaluation and promoting improvement strategies to secure effective teaching and learning for learners.</a:t>
            </a:r>
          </a:p>
          <a:p>
            <a:pPr marL="171450" indent="-171450">
              <a:buFont typeface="Arial" panose="020B0604020202020204" pitchFamily="34" charset="0"/>
              <a:buChar char="•"/>
            </a:pPr>
            <a:r>
              <a:rPr lang="en-GB" sz="1100" dirty="0">
                <a:latin typeface="Quicksand Medium" pitchFamily="2" charset="0"/>
              </a:rPr>
              <a:t>Lead, manage and develop the curriculum to provide programmes/activities that match learner aspirations and potential and achieve excellence and enjoyment for learners.</a:t>
            </a:r>
          </a:p>
          <a:p>
            <a:pPr marL="171450" indent="-171450">
              <a:buFont typeface="Arial" panose="020B0604020202020204" pitchFamily="34" charset="0"/>
              <a:buChar char="•"/>
            </a:pPr>
            <a:r>
              <a:rPr lang="en-GB" sz="1100" dirty="0">
                <a:latin typeface="Quicksand Medium" pitchFamily="2" charset="0"/>
              </a:rPr>
              <a:t>Line manage a team of staff including the effective recruitment, appraisal and development of its members in order that the team’s objectives are achieved.</a:t>
            </a:r>
          </a:p>
          <a:p>
            <a:pPr marL="171450" indent="-171450">
              <a:buFont typeface="Arial" panose="020B0604020202020204" pitchFamily="34" charset="0"/>
              <a:buChar char="•"/>
            </a:pPr>
            <a:r>
              <a:rPr lang="en-GB" sz="1100" dirty="0">
                <a:latin typeface="Quicksand Medium" pitchFamily="2" charset="0"/>
              </a:rPr>
              <a:t>Manage allocated faculty budget and resources.</a:t>
            </a:r>
          </a:p>
          <a:p>
            <a:pPr marL="171450" indent="-171450">
              <a:buFont typeface="Arial" panose="020B0604020202020204" pitchFamily="34" charset="0"/>
              <a:buChar char="•"/>
            </a:pPr>
            <a:r>
              <a:rPr lang="en-GB" sz="1100" dirty="0">
                <a:latin typeface="Quicksand Medium" pitchFamily="2" charset="0"/>
              </a:rPr>
              <a:t>Facilitate an ethos within the team which encourages staff to work collaboratively, share knowledge and understanding, celebrate achievements and accept responsibility for outcomes.</a:t>
            </a:r>
          </a:p>
          <a:p>
            <a:endParaRPr lang="en-GB" sz="1100" b="1" dirty="0">
              <a:latin typeface="Quicksand Medium" pitchFamily="2" charset="0"/>
            </a:endParaRPr>
          </a:p>
          <a:p>
            <a:r>
              <a:rPr lang="en-GB" sz="1100" b="1" dirty="0">
                <a:latin typeface="Quicksand Medium" pitchFamily="2" charset="0"/>
              </a:rPr>
              <a:t>Generic Teaching Responsibilities</a:t>
            </a:r>
            <a:endParaRPr lang="en-GB" sz="1100" dirty="0">
              <a:latin typeface="Quicksand Medium" pitchFamily="2" charset="0"/>
            </a:endParaRPr>
          </a:p>
          <a:p>
            <a:pPr marL="171450" lvl="0" indent="-171450">
              <a:buFont typeface="Arial" panose="020B0604020202020204" pitchFamily="34" charset="0"/>
              <a:buChar char="•"/>
            </a:pPr>
            <a:r>
              <a:rPr lang="en-GB" sz="1100" dirty="0">
                <a:latin typeface="Quicksand Medium" pitchFamily="2" charset="0"/>
              </a:rPr>
              <a:t>To carry out the professional duties of a Teacher as set out in the School Teachers' Pay and Conditions Document and carry out teaching duties in accordance with the school's schemes of work and the National Curriculum. </a:t>
            </a:r>
          </a:p>
          <a:p>
            <a:pPr marL="171450" lvl="0" indent="-171450">
              <a:buFont typeface="Arial" panose="020B0604020202020204" pitchFamily="34" charset="0"/>
              <a:buChar char="•"/>
            </a:pPr>
            <a:r>
              <a:rPr lang="en-GB" sz="1100" dirty="0">
                <a:latin typeface="Quicksand Medium" pitchFamily="2" charset="0"/>
              </a:rPr>
              <a:t>Establish a purposeful and safe learning environment and manage learners’ behaviour constructively by establishing and maintaining a clear and positive framework for discipline and a supportive culture in line with the school behaviour policy.  </a:t>
            </a:r>
          </a:p>
          <a:p>
            <a:pPr marL="171450" lvl="0" indent="-171450">
              <a:buFont typeface="Arial" panose="020B0604020202020204" pitchFamily="34" charset="0"/>
              <a:buChar char="•"/>
            </a:pPr>
            <a:r>
              <a:rPr lang="en-GB" sz="1100" dirty="0">
                <a:latin typeface="Quicksand Medium" pitchFamily="2" charset="0"/>
              </a:rPr>
              <a:t>Plan effectively in the short, medium and long-term and prepare effective learning sequences, lessons and work across a series of lessons to ensure coverage of the curriculum and the differentiated needs of learners are met. Plan and prepare homework and other out of class work.  </a:t>
            </a:r>
          </a:p>
          <a:p>
            <a:pPr marL="171450" lvl="0" indent="-171450">
              <a:buFont typeface="Arial" panose="020B0604020202020204" pitchFamily="34" charset="0"/>
              <a:buChar char="•"/>
            </a:pPr>
            <a:r>
              <a:rPr lang="en-GB" sz="1100" dirty="0">
                <a:latin typeface="Quicksand Medium" pitchFamily="2" charset="0"/>
              </a:rPr>
              <a:t>Be aware of and apply a range of teaching and learning strategies, including implementing inclusive practices, to ensure that the diverse needs of learners are met and excellence and enjoyment is achieved.  Deliver lessons to groups of learners or classes. Demonstrate the positive values, attitudes and behaviour expected from learners.</a:t>
            </a:r>
          </a:p>
          <a:p>
            <a:pPr marL="171450" lvl="0" indent="-171450">
              <a:buFont typeface="Arial" panose="020B0604020202020204" pitchFamily="34" charset="0"/>
              <a:buChar char="•"/>
            </a:pPr>
            <a:r>
              <a:rPr lang="en-GB" sz="1100" dirty="0">
                <a:latin typeface="Quicksand Medium" pitchFamily="2" charset="0"/>
              </a:rPr>
              <a:t>Assess, record and report on the development and progress of learners and analyse relevant data to promote the highest possible aspirations for learners and target expectations and actions to raise learners’ achievements. Provide timely, accurate and constructively feedback on learners’ attainment, progress and areas of development.</a:t>
            </a:r>
          </a:p>
          <a:p>
            <a:pPr marL="171450" lvl="0" indent="-171450">
              <a:buFont typeface="Arial" panose="020B0604020202020204" pitchFamily="34" charset="0"/>
              <a:buChar char="•"/>
            </a:pPr>
            <a:r>
              <a:rPr lang="en-GB" sz="1100" dirty="0">
                <a:latin typeface="Quicksand Medium" pitchFamily="2" charset="0"/>
              </a:rPr>
              <a:t>Demonstrate ongoing development and application of teaching practice, expertise and subject, specialism and/or phase knowledge to enrich the learning experience within and beyond the teacher’s assigned classes or groups of learners.</a:t>
            </a:r>
          </a:p>
          <a:p>
            <a:pPr marL="171450" lvl="0" indent="-171450">
              <a:buFont typeface="Arial" panose="020B0604020202020204" pitchFamily="34" charset="0"/>
              <a:buChar char="•"/>
            </a:pPr>
            <a:r>
              <a:rPr lang="en-GB" sz="1100" dirty="0">
                <a:latin typeface="Quicksand Medium" pitchFamily="2" charset="0"/>
              </a:rPr>
              <a:t>Communicate effectively and work collaboratively within and beyond the classroom with support staff (including directing their day-to-day work), teachers, other professionals, parents, carers, agencies and communities, to enhance teaching and learning and promote the positive contribution and well-being of learners.</a:t>
            </a:r>
          </a:p>
          <a:p>
            <a:pPr marL="171450" lvl="0" indent="-171450">
              <a:buFont typeface="Arial" panose="020B0604020202020204" pitchFamily="34" charset="0"/>
              <a:buChar char="•"/>
            </a:pPr>
            <a:r>
              <a:rPr lang="en-GB" sz="1100" dirty="0">
                <a:latin typeface="Quicksand Medium" pitchFamily="2" charset="0"/>
              </a:rPr>
              <a:t>Contribute to the development and implementation of priorities, policies and activities in order to enable the achievement of whole school aims.  </a:t>
            </a:r>
          </a:p>
          <a:p>
            <a:pPr marL="171450" lvl="0" indent="-171450">
              <a:buFont typeface="Arial" panose="020B0604020202020204" pitchFamily="34" charset="0"/>
              <a:buChar char="•"/>
            </a:pPr>
            <a:r>
              <a:rPr lang="en-GB" sz="1100" dirty="0">
                <a:latin typeface="Quicksand Medium" pitchFamily="2" charset="0"/>
              </a:rPr>
              <a:t>To work effectively with / be aware of and assist integrated processes, and local opportunities which support children, young people and their families</a:t>
            </a:r>
          </a:p>
          <a:p>
            <a:pPr marL="171450" lvl="0" indent="-171450">
              <a:buFont typeface="Arial" panose="020B0604020202020204" pitchFamily="34" charset="0"/>
              <a:buChar char="•"/>
            </a:pPr>
            <a:r>
              <a:rPr lang="en-GB" sz="1100" dirty="0">
                <a:latin typeface="Quicksand Medium" pitchFamily="2" charset="0"/>
              </a:rPr>
              <a:t>Make significant contributions to implementing workplace policies and practice and to promote their implementation.</a:t>
            </a:r>
          </a:p>
          <a:p>
            <a:pPr marL="171450" lvl="0" indent="-171450">
              <a:buFont typeface="Arial" panose="020B0604020202020204" pitchFamily="34" charset="0"/>
              <a:buChar char="•"/>
            </a:pPr>
            <a:r>
              <a:rPr lang="en-GB" sz="1100" dirty="0">
                <a:latin typeface="Quicksand Medium" pitchFamily="2" charset="0"/>
              </a:rPr>
              <a:t>Promote collaboration between colleagues and contribute to their professional development through coaching and mentoring, demonstrating effective practice, and providing advice and feedback.</a:t>
            </a:r>
          </a:p>
          <a:p>
            <a:pPr marL="171450" lvl="0" indent="-171450">
              <a:buFont typeface="Arial" panose="020B0604020202020204" pitchFamily="34" charset="0"/>
              <a:buChar char="•"/>
            </a:pPr>
            <a:r>
              <a:rPr lang="en-GB" sz="1100" dirty="0">
                <a:latin typeface="Quicksand Medium" pitchFamily="2" charset="0"/>
              </a:rPr>
              <a:t>Promote the safeguarding and welfare of children and young persons the postholder is responsible for, or comes into contact with. Give advice on the development and wellbeing of children and young people, if required.  Be aware of school policies and other guidance on the safeguarding and promotion of wellbeing of children and young people. Take appropriate action where required. </a:t>
            </a:r>
          </a:p>
          <a:p>
            <a:pPr marL="171450" lvl="0" indent="-171450">
              <a:buFont typeface="Arial" panose="020B0604020202020204" pitchFamily="34" charset="0"/>
              <a:buChar char="•"/>
            </a:pPr>
            <a:r>
              <a:rPr lang="en-GB" sz="1100" dirty="0">
                <a:latin typeface="Quicksand Medium" pitchFamily="2" charset="0"/>
              </a:rPr>
              <a:t>Promote and implement policies and practices that encourage mutual tolerance and respect for diversity in all aspects of employment and service delivery.</a:t>
            </a:r>
          </a:p>
          <a:p>
            <a:pPr marL="171450" lvl="0" indent="-171450">
              <a:buFont typeface="Arial" panose="020B0604020202020204" pitchFamily="34" charset="0"/>
              <a:buChar char="•"/>
            </a:pPr>
            <a:endParaRPr lang="en-GB" sz="1100" dirty="0">
              <a:latin typeface="Quicksand Medium" pitchFamily="2" charset="0"/>
            </a:endParaRPr>
          </a:p>
          <a:p>
            <a:endParaRPr lang="en-GB" sz="1100" dirty="0">
              <a:latin typeface="Quicksand Medium"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1811" y="9576003"/>
            <a:ext cx="61594" cy="142875"/>
          </a:xfrm>
          <a:prstGeom prst="rect">
            <a:avLst/>
          </a:prstGeom>
        </p:spPr>
        <p:txBody>
          <a:bodyPr vert="horz" wrap="square" lIns="0" tIns="0" rIns="0" bIns="0" rtlCol="0">
            <a:spAutoFit/>
          </a:bodyPr>
          <a:lstStyle/>
          <a:p>
            <a:pPr>
              <a:lnSpc>
                <a:spcPct val="100000"/>
              </a:lnSpc>
            </a:pPr>
            <a:r>
              <a:rPr sz="900" spc="-10" dirty="0">
                <a:solidFill>
                  <a:srgbClr val="231F20"/>
                </a:solidFill>
                <a:latin typeface="Quicksand" pitchFamily="2" charset="0"/>
                <a:cs typeface="Tahoma"/>
              </a:rPr>
              <a:t>8</a:t>
            </a:r>
            <a:endParaRPr sz="900">
              <a:latin typeface="Quicksand" pitchFamily="2" charset="0"/>
              <a:cs typeface="Tahoma"/>
            </a:endParaRPr>
          </a:p>
        </p:txBody>
      </p:sp>
      <p:grpSp>
        <p:nvGrpSpPr>
          <p:cNvPr id="3" name="object 3"/>
          <p:cNvGrpSpPr/>
          <p:nvPr/>
        </p:nvGrpSpPr>
        <p:grpSpPr>
          <a:xfrm>
            <a:off x="-3809" y="0"/>
            <a:ext cx="7560309" cy="10692130"/>
            <a:chOff x="0" y="0"/>
            <a:chExt cx="7560309" cy="10692130"/>
          </a:xfrm>
        </p:grpSpPr>
        <p:sp>
          <p:nvSpPr>
            <p:cNvPr id="4" name="object 4"/>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7559992" cy="10692003"/>
            </a:xfrm>
            <a:prstGeom prst="rect">
              <a:avLst/>
            </a:prstGeom>
          </p:spPr>
        </p:pic>
        <p:sp>
          <p:nvSpPr>
            <p:cNvPr id="6" name="object 6"/>
            <p:cNvSpPr/>
            <p:nvPr/>
          </p:nvSpPr>
          <p:spPr>
            <a:xfrm>
              <a:off x="0" y="6516179"/>
              <a:ext cx="7560309" cy="4176395"/>
            </a:xfrm>
            <a:custGeom>
              <a:avLst/>
              <a:gdLst/>
              <a:ahLst/>
              <a:cxnLst/>
              <a:rect l="l" t="t" r="r" b="b"/>
              <a:pathLst>
                <a:path w="7560309" h="4176395">
                  <a:moveTo>
                    <a:pt x="7560005" y="0"/>
                  </a:moveTo>
                  <a:lnTo>
                    <a:pt x="6840004" y="899820"/>
                  </a:lnTo>
                  <a:lnTo>
                    <a:pt x="6327000" y="1349819"/>
                  </a:lnTo>
                  <a:lnTo>
                    <a:pt x="5670003" y="1655826"/>
                  </a:lnTo>
                  <a:lnTo>
                    <a:pt x="4967998" y="1872005"/>
                  </a:lnTo>
                  <a:lnTo>
                    <a:pt x="3923995" y="1728000"/>
                  </a:lnTo>
                  <a:lnTo>
                    <a:pt x="3347999" y="1854009"/>
                  </a:lnTo>
                  <a:lnTo>
                    <a:pt x="2519997" y="1530007"/>
                  </a:lnTo>
                  <a:lnTo>
                    <a:pt x="1440002" y="1260005"/>
                  </a:lnTo>
                  <a:lnTo>
                    <a:pt x="594004" y="1835823"/>
                  </a:lnTo>
                  <a:lnTo>
                    <a:pt x="0" y="2717825"/>
                  </a:lnTo>
                  <a:lnTo>
                    <a:pt x="0" y="4175823"/>
                  </a:lnTo>
                  <a:lnTo>
                    <a:pt x="7560005" y="4175823"/>
                  </a:lnTo>
                  <a:lnTo>
                    <a:pt x="7560005" y="0"/>
                  </a:lnTo>
                  <a:close/>
                </a:path>
              </a:pathLst>
            </a:custGeom>
            <a:solidFill>
              <a:srgbClr val="212D54">
                <a:alpha val="79998"/>
              </a:srgbClr>
            </a:solidFill>
          </p:spPr>
          <p:txBody>
            <a:bodyPr wrap="square" lIns="0" tIns="0" rIns="0" bIns="0" rtlCol="0"/>
            <a:lstStyle/>
            <a:p>
              <a:endParaRPr/>
            </a:p>
          </p:txBody>
        </p:sp>
        <p:pic>
          <p:nvPicPr>
            <p:cNvPr id="7" name="object 7"/>
            <p:cNvPicPr/>
            <p:nvPr/>
          </p:nvPicPr>
          <p:blipFill>
            <a:blip r:embed="rId3" cstate="print"/>
            <a:stretch>
              <a:fillRect/>
            </a:stretch>
          </p:blipFill>
          <p:spPr>
            <a:xfrm>
              <a:off x="0" y="5349837"/>
              <a:ext cx="7559992" cy="4308322"/>
            </a:xfrm>
            <a:prstGeom prst="rect">
              <a:avLst/>
            </a:prstGeom>
          </p:spPr>
        </p:pic>
      </p:grpSp>
      <p:sp>
        <p:nvSpPr>
          <p:cNvPr id="8" name="object 8"/>
          <p:cNvSpPr txBox="1"/>
          <p:nvPr/>
        </p:nvSpPr>
        <p:spPr>
          <a:xfrm>
            <a:off x="1121299" y="8771303"/>
            <a:ext cx="5433695" cy="934295"/>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FFFFFF"/>
                </a:solidFill>
                <a:latin typeface="Quicksand" pitchFamily="2" charset="0"/>
                <a:cs typeface="Tahoma"/>
              </a:rPr>
              <a:t>GCSE</a:t>
            </a:r>
            <a:r>
              <a:rPr sz="1400" b="1" spc="-35" dirty="0">
                <a:solidFill>
                  <a:srgbClr val="FFFFFF"/>
                </a:solidFill>
                <a:latin typeface="Quicksand" pitchFamily="2" charset="0"/>
                <a:cs typeface="Tahoma"/>
              </a:rPr>
              <a:t> </a:t>
            </a:r>
            <a:r>
              <a:rPr sz="1400" b="1" spc="-25" dirty="0">
                <a:solidFill>
                  <a:srgbClr val="FFFFFF"/>
                </a:solidFill>
                <a:latin typeface="Quicksand" pitchFamily="2" charset="0"/>
                <a:cs typeface="Tahoma"/>
              </a:rPr>
              <a:t>Results</a:t>
            </a:r>
            <a:r>
              <a:rPr sz="1400" b="1" spc="-30" dirty="0">
                <a:solidFill>
                  <a:srgbClr val="FFFFFF"/>
                </a:solidFill>
                <a:latin typeface="Quicksand" pitchFamily="2" charset="0"/>
                <a:cs typeface="Tahoma"/>
              </a:rPr>
              <a:t> </a:t>
            </a:r>
            <a:r>
              <a:rPr sz="1400" b="1" spc="-25" dirty="0">
                <a:solidFill>
                  <a:srgbClr val="FFFFFF"/>
                </a:solidFill>
                <a:latin typeface="Quicksand" pitchFamily="2" charset="0"/>
                <a:cs typeface="Tahoma"/>
              </a:rPr>
              <a:t>Day</a:t>
            </a:r>
            <a:endParaRPr sz="1400" dirty="0">
              <a:latin typeface="Quicksand" pitchFamily="2" charset="0"/>
              <a:cs typeface="Tahoma"/>
            </a:endParaRPr>
          </a:p>
          <a:p>
            <a:pPr marL="12700">
              <a:lnSpc>
                <a:spcPct val="100000"/>
              </a:lnSpc>
              <a:spcBef>
                <a:spcPts val="1070"/>
              </a:spcBef>
            </a:pPr>
            <a:r>
              <a:rPr sz="1100" dirty="0">
                <a:solidFill>
                  <a:srgbClr val="FFFFFF"/>
                </a:solidFill>
                <a:latin typeface="Quicksand" pitchFamily="2" charset="0"/>
                <a:cs typeface="Tahoma"/>
              </a:rPr>
              <a:t>Our</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202</a:t>
            </a:r>
            <a:r>
              <a:rPr lang="en-GB" sz="1100" dirty="0">
                <a:solidFill>
                  <a:srgbClr val="FFFFFF"/>
                </a:solidFill>
                <a:latin typeface="Quicksand" pitchFamily="2" charset="0"/>
                <a:cs typeface="Tahoma"/>
              </a:rPr>
              <a:t>4</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GCSE</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results</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reflect</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125" dirty="0">
                <a:solidFill>
                  <a:srgbClr val="FFFFFF"/>
                </a:solidFill>
                <a:latin typeface="Quicksand" pitchFamily="2" charset="0"/>
                <a:cs typeface="Tahoma"/>
              </a:rPr>
              <a:t> </a:t>
            </a:r>
            <a:r>
              <a:rPr sz="1100" spc="65" dirty="0">
                <a:solidFill>
                  <a:srgbClr val="FFFFFF"/>
                </a:solidFill>
                <a:latin typeface="Quicksand" pitchFamily="2" charset="0"/>
                <a:cs typeface="Tahoma"/>
              </a:rPr>
              <a:t>many</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positive</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changes</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that</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have</a:t>
            </a:r>
            <a:r>
              <a:rPr sz="1100" spc="125" dirty="0">
                <a:solidFill>
                  <a:srgbClr val="FFFFFF"/>
                </a:solidFill>
                <a:latin typeface="Quicksand" pitchFamily="2" charset="0"/>
                <a:cs typeface="Tahoma"/>
              </a:rPr>
              <a:t> </a:t>
            </a:r>
            <a:r>
              <a:rPr sz="1100" dirty="0">
                <a:solidFill>
                  <a:srgbClr val="FFFFFF"/>
                </a:solidFill>
                <a:latin typeface="Quicksand" pitchFamily="2" charset="0"/>
                <a:cs typeface="Tahoma"/>
              </a:rPr>
              <a:t>taken</a:t>
            </a:r>
            <a:r>
              <a:rPr sz="1100" spc="125" dirty="0">
                <a:solidFill>
                  <a:srgbClr val="FFFFFF"/>
                </a:solidFill>
                <a:latin typeface="Quicksand" pitchFamily="2" charset="0"/>
                <a:cs typeface="Tahoma"/>
              </a:rPr>
              <a:t> </a:t>
            </a:r>
            <a:r>
              <a:rPr sz="1100" spc="45" dirty="0">
                <a:solidFill>
                  <a:srgbClr val="FFFFFF"/>
                </a:solidFill>
                <a:latin typeface="Quicksand" pitchFamily="2" charset="0"/>
                <a:cs typeface="Tahoma"/>
              </a:rPr>
              <a:t>place</a:t>
            </a:r>
            <a:endParaRPr sz="1100" dirty="0">
              <a:latin typeface="Quicksand" pitchFamily="2" charset="0"/>
              <a:cs typeface="Tahoma"/>
            </a:endParaRPr>
          </a:p>
          <a:p>
            <a:pPr marL="12700" marR="5080">
              <a:lnSpc>
                <a:spcPct val="121200"/>
              </a:lnSpc>
            </a:pPr>
            <a:r>
              <a:rPr sz="1100" dirty="0">
                <a:solidFill>
                  <a:srgbClr val="FFFFFF"/>
                </a:solidFill>
                <a:latin typeface="Quicksand" pitchFamily="2" charset="0"/>
                <a:cs typeface="Tahoma"/>
              </a:rPr>
              <a:t>in</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65" dirty="0">
                <a:solidFill>
                  <a:srgbClr val="FFFFFF"/>
                </a:solidFill>
                <a:latin typeface="Quicksand" pitchFamily="2" charset="0"/>
                <a:cs typeface="Tahoma"/>
              </a:rPr>
              <a:t> </a:t>
            </a:r>
            <a:r>
              <a:rPr sz="1100" spc="75" dirty="0">
                <a:solidFill>
                  <a:srgbClr val="FFFFFF"/>
                </a:solidFill>
                <a:latin typeface="Quicksand" pitchFamily="2" charset="0"/>
                <a:cs typeface="Tahoma"/>
              </a:rPr>
              <a:t>academy</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over</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last</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year.</a:t>
            </a:r>
            <a:r>
              <a:rPr sz="1100" spc="480" dirty="0">
                <a:solidFill>
                  <a:srgbClr val="FFFFFF"/>
                </a:solidFill>
                <a:latin typeface="Quicksand" pitchFamily="2" charset="0"/>
                <a:cs typeface="Tahoma"/>
              </a:rPr>
              <a:t> </a:t>
            </a:r>
            <a:r>
              <a:rPr sz="1100" dirty="0">
                <a:solidFill>
                  <a:srgbClr val="FFFFFF"/>
                </a:solidFill>
                <a:latin typeface="Quicksand" pitchFamily="2" charset="0"/>
                <a:cs typeface="Tahoma"/>
              </a:rPr>
              <a:t>All</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students</a:t>
            </a:r>
            <a:r>
              <a:rPr sz="1100" spc="65" dirty="0">
                <a:solidFill>
                  <a:srgbClr val="FFFFFF"/>
                </a:solidFill>
                <a:latin typeface="Quicksand" pitchFamily="2" charset="0"/>
                <a:cs typeface="Tahoma"/>
              </a:rPr>
              <a:t> </a:t>
            </a:r>
            <a:r>
              <a:rPr sz="1100" spc="50" dirty="0">
                <a:solidFill>
                  <a:srgbClr val="FFFFFF"/>
                </a:solidFill>
                <a:latin typeface="Quicksand" pitchFamily="2" charset="0"/>
                <a:cs typeface="Tahoma"/>
              </a:rPr>
              <a:t>are</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given</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the</a:t>
            </a:r>
            <a:r>
              <a:rPr sz="1100" spc="65" dirty="0">
                <a:solidFill>
                  <a:srgbClr val="FFFFFF"/>
                </a:solidFill>
                <a:latin typeface="Quicksand" pitchFamily="2" charset="0"/>
                <a:cs typeface="Tahoma"/>
              </a:rPr>
              <a:t> </a:t>
            </a:r>
            <a:r>
              <a:rPr sz="1100" dirty="0">
                <a:solidFill>
                  <a:srgbClr val="FFFFFF"/>
                </a:solidFill>
                <a:latin typeface="Quicksand" pitchFamily="2" charset="0"/>
                <a:cs typeface="Tahoma"/>
              </a:rPr>
              <a:t>best</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possible</a:t>
            </a:r>
            <a:r>
              <a:rPr sz="1100" spc="65" dirty="0">
                <a:solidFill>
                  <a:srgbClr val="FFFFFF"/>
                </a:solidFill>
                <a:latin typeface="Quicksand" pitchFamily="2" charset="0"/>
                <a:cs typeface="Tahoma"/>
              </a:rPr>
              <a:t> </a:t>
            </a:r>
            <a:r>
              <a:rPr sz="1100" spc="-10" dirty="0">
                <a:solidFill>
                  <a:srgbClr val="FFFFFF"/>
                </a:solidFill>
                <a:latin typeface="Quicksand" pitchFamily="2" charset="0"/>
                <a:cs typeface="Tahoma"/>
              </a:rPr>
              <a:t>support </a:t>
            </a:r>
            <a:r>
              <a:rPr sz="1100" spc="60" dirty="0">
                <a:solidFill>
                  <a:srgbClr val="FFFFFF"/>
                </a:solidFill>
                <a:latin typeface="Quicksand" pitchFamily="2" charset="0"/>
                <a:cs typeface="Tahoma"/>
              </a:rPr>
              <a:t>and</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advice</a:t>
            </a:r>
            <a:r>
              <a:rPr sz="1100" spc="75" dirty="0">
                <a:solidFill>
                  <a:srgbClr val="FFFFFF"/>
                </a:solidFill>
                <a:latin typeface="Quicksand" pitchFamily="2" charset="0"/>
                <a:cs typeface="Tahoma"/>
              </a:rPr>
              <a:t> </a:t>
            </a:r>
            <a:r>
              <a:rPr sz="1100" spc="60" dirty="0">
                <a:solidFill>
                  <a:srgbClr val="FFFFFF"/>
                </a:solidFill>
                <a:latin typeface="Quicksand" pitchFamily="2" charset="0"/>
                <a:cs typeface="Tahoma"/>
              </a:rPr>
              <a:t>and</a:t>
            </a:r>
            <a:r>
              <a:rPr sz="1100" spc="70" dirty="0">
                <a:solidFill>
                  <a:srgbClr val="FFFFFF"/>
                </a:solidFill>
                <a:latin typeface="Quicksand" pitchFamily="2" charset="0"/>
                <a:cs typeface="Tahoma"/>
              </a:rPr>
              <a:t> </a:t>
            </a:r>
            <a:r>
              <a:rPr sz="1100" spc="50" dirty="0">
                <a:solidFill>
                  <a:srgbClr val="FFFFFF"/>
                </a:solidFill>
                <a:latin typeface="Quicksand" pitchFamily="2" charset="0"/>
                <a:cs typeface="Tahoma"/>
              </a:rPr>
              <a:t>encouraged</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to</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follow</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their</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passion,</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whatever</a:t>
            </a:r>
            <a:r>
              <a:rPr sz="1100" spc="75" dirty="0">
                <a:solidFill>
                  <a:srgbClr val="FFFFFF"/>
                </a:solidFill>
                <a:latin typeface="Quicksand" pitchFamily="2" charset="0"/>
                <a:cs typeface="Tahoma"/>
              </a:rPr>
              <a:t> </a:t>
            </a:r>
            <a:r>
              <a:rPr sz="1100" dirty="0">
                <a:solidFill>
                  <a:srgbClr val="FFFFFF"/>
                </a:solidFill>
                <a:latin typeface="Quicksand" pitchFamily="2" charset="0"/>
                <a:cs typeface="Tahoma"/>
              </a:rPr>
              <a:t>that</a:t>
            </a:r>
            <a:r>
              <a:rPr sz="1100" spc="70" dirty="0">
                <a:solidFill>
                  <a:srgbClr val="FFFFFF"/>
                </a:solidFill>
                <a:latin typeface="Quicksand" pitchFamily="2" charset="0"/>
                <a:cs typeface="Tahoma"/>
              </a:rPr>
              <a:t> </a:t>
            </a:r>
            <a:r>
              <a:rPr sz="1100" dirty="0">
                <a:solidFill>
                  <a:srgbClr val="FFFFFF"/>
                </a:solidFill>
                <a:latin typeface="Quicksand" pitchFamily="2" charset="0"/>
                <a:cs typeface="Tahoma"/>
              </a:rPr>
              <a:t>might</a:t>
            </a:r>
            <a:r>
              <a:rPr sz="1100" spc="75" dirty="0">
                <a:solidFill>
                  <a:srgbClr val="FFFFFF"/>
                </a:solidFill>
                <a:latin typeface="Quicksand" pitchFamily="2" charset="0"/>
                <a:cs typeface="Tahoma"/>
              </a:rPr>
              <a:t> </a:t>
            </a:r>
            <a:r>
              <a:rPr sz="1100" spc="-20" dirty="0">
                <a:solidFill>
                  <a:srgbClr val="FFFFFF"/>
                </a:solidFill>
                <a:latin typeface="Quicksand" pitchFamily="2" charset="0"/>
                <a:cs typeface="Tahoma"/>
              </a:rPr>
              <a:t>be.</a:t>
            </a:r>
            <a:endParaRPr sz="1100" dirty="0">
              <a:latin typeface="Quicksand" pitchFamily="2" charset="0"/>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903698-35CA-74E2-A765-374A3A8F8939}"/>
              </a:ext>
            </a:extLst>
          </p:cNvPr>
          <p:cNvSpPr txBox="1"/>
          <p:nvPr/>
        </p:nvSpPr>
        <p:spPr>
          <a:xfrm>
            <a:off x="388638" y="3968466"/>
            <a:ext cx="6742412" cy="6186309"/>
          </a:xfrm>
          <a:prstGeom prst="rect">
            <a:avLst/>
          </a:prstGeom>
          <a:noFill/>
        </p:spPr>
        <p:txBody>
          <a:bodyPr wrap="square">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1100" b="1" i="0" u="none" strike="noStrike" kern="0" cap="none" spc="-50" normalizeH="0" baseline="0" noProof="0" dirty="0">
                <a:ln>
                  <a:noFill/>
                </a:ln>
                <a:solidFill>
                  <a:srgbClr val="26B293"/>
                </a:solidFill>
                <a:effectLst/>
                <a:uLnTx/>
                <a:uFillTx/>
                <a:latin typeface="Quicksand" pitchFamily="2" charset="0"/>
                <a:cs typeface="Tahoma"/>
              </a:rPr>
              <a:t>Part A:  Application Stage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The following criteria (experience, skills and qualifications) will be used to short-list at the application stage:</a:t>
            </a:r>
          </a:p>
          <a:p>
            <a:pPr marL="266700" marR="0" lvl="0" indent="-266700" defTabSz="914400" eaLnBrk="1" fontAlgn="auto" latinLnBrk="0" hangingPunct="1">
              <a:lnSpc>
                <a:spcPct val="100000"/>
              </a:lnSpc>
              <a:spcBef>
                <a:spcPts val="0"/>
              </a:spcBef>
              <a:spcAft>
                <a:spcPts val="0"/>
              </a:spcAft>
              <a:buClrTx/>
              <a:buSzTx/>
              <a:buFontTx/>
              <a:buNone/>
              <a:tabLst/>
              <a:defRPr/>
            </a:pPr>
            <a:endParaRPr lang="en-GB" sz="1100" spc="-50" dirty="0">
              <a:solidFill>
                <a:schemeClr val="tx1"/>
              </a:solidFill>
              <a:latin typeface="Quicksand Medium" pitchFamily="2" charset="0"/>
              <a:cs typeface="Tahoma"/>
            </a:endParaRP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Essential</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1	Graduate with Qualified Teacher Status, e.g. PGCE, </a:t>
            </a:r>
            <a:r>
              <a:rPr lang="en-GB" sz="1100" spc="-50" dirty="0" err="1">
                <a:solidFill>
                  <a:schemeClr val="tx1"/>
                </a:solidFill>
                <a:latin typeface="Quicksand Medium" pitchFamily="2" charset="0"/>
                <a:cs typeface="Tahoma"/>
              </a:rPr>
              <a:t>BEd</a:t>
            </a:r>
            <a:r>
              <a:rPr lang="en-GB" sz="1100" spc="-50" dirty="0">
                <a:solidFill>
                  <a:schemeClr val="tx1"/>
                </a:solidFill>
                <a:latin typeface="Quicksand Medium" pitchFamily="2" charset="0"/>
                <a:cs typeface="Tahoma"/>
              </a:rPr>
              <a:t> or equivalent.</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2	Proven track record of successful experience in the development of one or more areas of the curriculum.</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3	Demonstrable leadership and management experience including a sustained track record of leading a team to achieve outstanding attainment for pupils.  </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4	Evidence of consistently outstanding classroom teaching.</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5	Experience implementing robust quality assurance systems including effective performance management.</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6	Evidence of effective assessment and behaviour for learning.</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7	Knowledge of the key principles and practices of school effectiveness and improvement.</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8	Demonstrable knowledge of Health and Safety requirements in relation to leading a department or faculty including ability to assess and adapt to risks.</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9	Experience planning and leading professional learning activities.</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10	Effective organisational and ICT skills with the ability to analyse and interpret data to inform practice.</a:t>
            </a:r>
          </a:p>
          <a:p>
            <a:pPr marL="266700" marR="0" lvl="0" indent="-266700" defTabSz="914400" eaLnBrk="1" fontAlgn="auto" latinLnBrk="0" hangingPunct="1">
              <a:lnSpc>
                <a:spcPct val="100000"/>
              </a:lnSpc>
              <a:spcBef>
                <a:spcPts val="0"/>
              </a:spcBef>
              <a:spcAft>
                <a:spcPts val="0"/>
              </a:spcAft>
              <a:buClrTx/>
              <a:buSzTx/>
              <a:buFontTx/>
              <a:buNone/>
              <a:tabLst/>
              <a:defRPr/>
            </a:pPr>
            <a:endParaRPr lang="en-GB" sz="1100" spc="-50" dirty="0">
              <a:solidFill>
                <a:schemeClr val="tx1"/>
              </a:solidFill>
              <a:latin typeface="Quicksand Medium" pitchFamily="2" charset="0"/>
              <a:cs typeface="Tahoma"/>
            </a:endParaRP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Desirable</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11	Proven track record of raising educational standards.</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12	Experience in budget and resource management.</a:t>
            </a:r>
          </a:p>
          <a:p>
            <a:pPr marL="266700" marR="0" lvl="0" indent="-266700" defTabSz="914400" eaLnBrk="1" fontAlgn="auto" latinLnBrk="0" hangingPunct="1">
              <a:lnSpc>
                <a:spcPct val="100000"/>
              </a:lnSpc>
              <a:spcBef>
                <a:spcPts val="0"/>
              </a:spcBef>
              <a:spcAft>
                <a:spcPts val="0"/>
              </a:spcAft>
              <a:buClrTx/>
              <a:buSzTx/>
              <a:buFontTx/>
              <a:buNone/>
              <a:tabLst/>
              <a:defRPr/>
            </a:pPr>
            <a:r>
              <a:rPr lang="en-GB" sz="1100" spc="-50" dirty="0">
                <a:solidFill>
                  <a:schemeClr val="tx1"/>
                </a:solidFill>
                <a:latin typeface="Quicksand Medium" pitchFamily="2" charset="0"/>
                <a:cs typeface="Tahoma"/>
              </a:rPr>
              <a:t>13	Evidence of involvement in specific learning and teaching projects.</a:t>
            </a:r>
          </a:p>
          <a:p>
            <a:pPr marL="0" marR="0" lvl="0" indent="0" defTabSz="914400" eaLnBrk="1" fontAlgn="auto" latinLnBrk="0" hangingPunct="1">
              <a:lnSpc>
                <a:spcPct val="100000"/>
              </a:lnSpc>
              <a:spcBef>
                <a:spcPts val="0"/>
              </a:spcBef>
              <a:spcAft>
                <a:spcPts val="0"/>
              </a:spcAft>
              <a:buClrTx/>
              <a:buSzTx/>
              <a:buFontTx/>
              <a:buNone/>
              <a:tabLst/>
              <a:defRPr/>
            </a:pPr>
            <a:endParaRPr lang="en-GB" sz="1100" b="1" spc="-50" dirty="0">
              <a:solidFill>
                <a:srgbClr val="26B293"/>
              </a:solidFill>
              <a:latin typeface="Quicksand" pitchFamily="2" charset="0"/>
              <a:cs typeface="Tahom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50" normalizeH="0" baseline="0" noProof="0" dirty="0">
                <a:ln>
                  <a:noFill/>
                </a:ln>
                <a:solidFill>
                  <a:srgbClr val="26B293"/>
                </a:solidFill>
                <a:effectLst/>
                <a:uLnTx/>
                <a:uFillTx/>
                <a:latin typeface="Quicksand" pitchFamily="2" charset="0"/>
                <a:cs typeface="Tahoma"/>
              </a:rPr>
              <a:t>Part B:  Assessment Stage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The following criteria will be further explored at the assessment stage in addition to criteria above.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10" normalizeH="0" baseline="0" noProof="0" dirty="0">
              <a:ln>
                <a:noFill/>
              </a:ln>
              <a:solidFill>
                <a:srgbClr val="231F20"/>
              </a:solidFill>
              <a:effectLst/>
              <a:uLnTx/>
              <a:uFillTx/>
              <a:latin typeface="Quicksand Medium" pitchFamily="2" charset="0"/>
              <a:cs typeface="Tahom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dirty="0">
                <a:ln>
                  <a:noFill/>
                </a:ln>
                <a:solidFill>
                  <a:srgbClr val="231F20"/>
                </a:solidFill>
                <a:effectLst/>
                <a:uLnTx/>
                <a:uFillTx/>
                <a:latin typeface="Quicksand Medium" pitchFamily="2" charset="0"/>
                <a:cs typeface="Tahoma"/>
              </a:rPr>
              <a:t>Essential</a:t>
            </a:r>
          </a:p>
          <a:p>
            <a:pPr marL="361950" marR="0" lvl="0" indent="-36195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1	Appropriate behaviour and attitude towards safeguarding and promoting the welfare of children and young people including: </a:t>
            </a:r>
          </a:p>
          <a:p>
            <a:pPr marL="628650" marR="0" lvl="0" indent="-26670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	Motivation and commitment to work with children and young people</a:t>
            </a:r>
          </a:p>
          <a:p>
            <a:pPr marL="628650" marR="0" lvl="0" indent="-26670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	Ability to form and maintain appropriate relationships and personal boundaries with children and young people </a:t>
            </a:r>
          </a:p>
          <a:p>
            <a:pPr marL="628650" marR="0" lvl="0" indent="-26670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	Emotional resilience in working with challenging behaviours</a:t>
            </a:r>
          </a:p>
          <a:p>
            <a:pPr marL="628650" marR="0" lvl="0" indent="-26670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10" normalizeH="0" baseline="0" noProof="0" dirty="0">
                <a:ln>
                  <a:noFill/>
                </a:ln>
                <a:solidFill>
                  <a:srgbClr val="231F20"/>
                </a:solidFill>
                <a:effectLst/>
                <a:uLnTx/>
                <a:uFillTx/>
                <a:latin typeface="Quicksand Medium" pitchFamily="2" charset="0"/>
                <a:cs typeface="Tahoma"/>
              </a:rPr>
              <a:t>•	Attitude to use of authority and maintaining discipline.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10" normalizeH="0" baseline="0" noProof="0" dirty="0">
              <a:ln>
                <a:noFill/>
              </a:ln>
              <a:solidFill>
                <a:srgbClr val="231F20"/>
              </a:solidFill>
              <a:effectLst/>
              <a:uLnTx/>
              <a:uFillTx/>
              <a:latin typeface="Quicksand Medium" pitchFamily="2" charset="0"/>
              <a:cs typeface="Tahoma"/>
            </a:endParaRPr>
          </a:p>
        </p:txBody>
      </p:sp>
      <p:sp>
        <p:nvSpPr>
          <p:cNvPr id="2" name="object 2"/>
          <p:cNvSpPr txBox="1"/>
          <p:nvPr/>
        </p:nvSpPr>
        <p:spPr>
          <a:xfrm>
            <a:off x="608082" y="9563303"/>
            <a:ext cx="889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231F20"/>
                </a:solidFill>
                <a:latin typeface="Quicksand" pitchFamily="2" charset="0"/>
                <a:cs typeface="Tahoma"/>
              </a:rPr>
              <a:t>8</a:t>
            </a:r>
            <a:endParaRPr sz="900" dirty="0">
              <a:latin typeface="Quicksand" pitchFamily="2" charset="0"/>
              <a:cs typeface="Tahoma"/>
            </a:endParaRPr>
          </a:p>
        </p:txBody>
      </p:sp>
      <p:sp>
        <p:nvSpPr>
          <p:cNvPr id="3" name="object 3"/>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grpSp>
        <p:nvGrpSpPr>
          <p:cNvPr id="4" name="object 4"/>
          <p:cNvGrpSpPr/>
          <p:nvPr/>
        </p:nvGrpSpPr>
        <p:grpSpPr>
          <a:xfrm>
            <a:off x="-20311" y="-38484"/>
            <a:ext cx="7560309" cy="4107179"/>
            <a:chOff x="0" y="3"/>
            <a:chExt cx="7560309" cy="4107179"/>
          </a:xfrm>
        </p:grpSpPr>
        <p:sp>
          <p:nvSpPr>
            <p:cNvPr id="5" name="object 5"/>
            <p:cNvSpPr/>
            <p:nvPr/>
          </p:nvSpPr>
          <p:spPr>
            <a:xfrm>
              <a:off x="0" y="3"/>
              <a:ext cx="7558405" cy="3732529"/>
            </a:xfrm>
            <a:custGeom>
              <a:avLst/>
              <a:gdLst/>
              <a:ahLst/>
              <a:cxnLst/>
              <a:rect l="l" t="t" r="r" b="b"/>
              <a:pathLst>
                <a:path w="7558405" h="3732529">
                  <a:moveTo>
                    <a:pt x="7558227" y="0"/>
                  </a:moveTo>
                  <a:lnTo>
                    <a:pt x="0" y="0"/>
                  </a:lnTo>
                  <a:lnTo>
                    <a:pt x="0" y="3510000"/>
                  </a:lnTo>
                  <a:lnTo>
                    <a:pt x="395998" y="3131997"/>
                  </a:lnTo>
                  <a:lnTo>
                    <a:pt x="1007999" y="2699994"/>
                  </a:lnTo>
                  <a:lnTo>
                    <a:pt x="1465160" y="2538895"/>
                  </a:lnTo>
                  <a:lnTo>
                    <a:pt x="2281364" y="2641549"/>
                  </a:lnTo>
                  <a:lnTo>
                    <a:pt x="3078594" y="3142043"/>
                  </a:lnTo>
                  <a:lnTo>
                    <a:pt x="4264939" y="3732339"/>
                  </a:lnTo>
                  <a:lnTo>
                    <a:pt x="4919992" y="3690010"/>
                  </a:lnTo>
                  <a:lnTo>
                    <a:pt x="5886005" y="3564001"/>
                  </a:lnTo>
                  <a:lnTo>
                    <a:pt x="6533997" y="3149993"/>
                  </a:lnTo>
                  <a:lnTo>
                    <a:pt x="7558227" y="2286000"/>
                  </a:lnTo>
                  <a:lnTo>
                    <a:pt x="7558227" y="0"/>
                  </a:lnTo>
                  <a:close/>
                </a:path>
              </a:pathLst>
            </a:custGeom>
            <a:solidFill>
              <a:srgbClr val="212D54"/>
            </a:solidFill>
          </p:spPr>
          <p:txBody>
            <a:bodyPr wrap="square" lIns="0" tIns="0" rIns="0" bIns="0" rtlCol="0"/>
            <a:lstStyle/>
            <a:p>
              <a:endParaRPr/>
            </a:p>
          </p:txBody>
        </p:sp>
        <p:pic>
          <p:nvPicPr>
            <p:cNvPr id="6" name="object 6"/>
            <p:cNvPicPr/>
            <p:nvPr/>
          </p:nvPicPr>
          <p:blipFill>
            <a:blip r:embed="rId2" cstate="print"/>
            <a:stretch>
              <a:fillRect/>
            </a:stretch>
          </p:blipFill>
          <p:spPr>
            <a:xfrm>
              <a:off x="0" y="1548003"/>
              <a:ext cx="7559992" cy="2559185"/>
            </a:xfrm>
            <a:prstGeom prst="rect">
              <a:avLst/>
            </a:prstGeom>
          </p:spPr>
        </p:pic>
      </p:grpSp>
      <p:sp>
        <p:nvSpPr>
          <p:cNvPr id="7" name="object 7"/>
          <p:cNvSpPr txBox="1">
            <a:spLocks noGrp="1"/>
          </p:cNvSpPr>
          <p:nvPr>
            <p:ph type="title"/>
          </p:nvPr>
        </p:nvSpPr>
        <p:spPr>
          <a:xfrm>
            <a:off x="501650" y="638904"/>
            <a:ext cx="5638800" cy="905376"/>
          </a:xfrm>
          <a:prstGeom prst="rect">
            <a:avLst/>
          </a:prstGeom>
        </p:spPr>
        <p:txBody>
          <a:bodyPr vert="horz" wrap="square" lIns="0" tIns="12700" rIns="0" bIns="0" rtlCol="0">
            <a:spAutoFit/>
          </a:bodyPr>
          <a:lstStyle/>
          <a:p>
            <a:pPr marL="12700">
              <a:lnSpc>
                <a:spcPct val="100000"/>
              </a:lnSpc>
              <a:spcBef>
                <a:spcPts val="100"/>
              </a:spcBef>
            </a:pPr>
            <a:r>
              <a:rPr lang="en-GB" sz="2900" spc="-35" dirty="0">
                <a:latin typeface="Quicksand" pitchFamily="2" charset="0"/>
              </a:rPr>
              <a:t>Head of Faculty of Visual and Performing Arts</a:t>
            </a:r>
            <a:endParaRPr sz="2900" dirty="0">
              <a:latin typeface="Quicksand" pitchFamily="2" charset="0"/>
            </a:endParaRPr>
          </a:p>
        </p:txBody>
      </p:sp>
      <p:sp>
        <p:nvSpPr>
          <p:cNvPr id="8" name="object 8"/>
          <p:cNvSpPr txBox="1"/>
          <p:nvPr/>
        </p:nvSpPr>
        <p:spPr>
          <a:xfrm>
            <a:off x="500063" y="1245793"/>
            <a:ext cx="3604404" cy="1059264"/>
          </a:xfrm>
          <a:prstGeom prst="rect">
            <a:avLst/>
          </a:prstGeom>
        </p:spPr>
        <p:txBody>
          <a:bodyPr vert="horz" wrap="square" lIns="0" tIns="12700" rIns="0" bIns="0" rtlCol="0">
            <a:spAutoFit/>
          </a:bodyPr>
          <a:lstStyle/>
          <a:p>
            <a:pPr marL="12700">
              <a:lnSpc>
                <a:spcPct val="100000"/>
              </a:lnSpc>
            </a:pPr>
            <a:endParaRPr lang="en-GB" sz="2400" b="1" spc="-20" dirty="0">
              <a:solidFill>
                <a:srgbClr val="FFFFFF"/>
              </a:solidFill>
              <a:latin typeface="Quicksand" pitchFamily="2" charset="0"/>
              <a:cs typeface="Tahoma"/>
            </a:endParaRPr>
          </a:p>
          <a:p>
            <a:pPr marL="12700">
              <a:lnSpc>
                <a:spcPct val="100000"/>
              </a:lnSpc>
            </a:pPr>
            <a:r>
              <a:rPr sz="2400" b="1" spc="-20" dirty="0">
                <a:solidFill>
                  <a:srgbClr val="FFFFFF"/>
                </a:solidFill>
                <a:latin typeface="Quicksand" pitchFamily="2" charset="0"/>
                <a:cs typeface="Tahoma"/>
              </a:rPr>
              <a:t>Person</a:t>
            </a:r>
            <a:r>
              <a:rPr sz="2400" b="1" spc="-130" dirty="0">
                <a:solidFill>
                  <a:srgbClr val="FFFFFF"/>
                </a:solidFill>
                <a:latin typeface="Quicksand" pitchFamily="2" charset="0"/>
                <a:cs typeface="Tahoma"/>
              </a:rPr>
              <a:t> </a:t>
            </a:r>
            <a:r>
              <a:rPr sz="2400" b="1" spc="-10" dirty="0">
                <a:solidFill>
                  <a:srgbClr val="FFFFFF"/>
                </a:solidFill>
                <a:latin typeface="Quicksand" pitchFamily="2" charset="0"/>
                <a:cs typeface="Tahoma"/>
              </a:rPr>
              <a:t>Specification</a:t>
            </a:r>
            <a:endParaRPr sz="2400" dirty="0">
              <a:latin typeface="Quicksand" pitchFamily="2" charset="0"/>
              <a:cs typeface="Tahoma"/>
            </a:endParaRPr>
          </a:p>
          <a:p>
            <a:pPr marL="12700">
              <a:lnSpc>
                <a:spcPct val="100000"/>
              </a:lnSpc>
            </a:pPr>
            <a:endParaRPr sz="2000" dirty="0">
              <a:latin typeface="Quicksand" pitchFamily="2" charset="0"/>
              <a:cs typeface="Tahoma"/>
            </a:endParaRPr>
          </a:p>
        </p:txBody>
      </p:sp>
      <p:sp>
        <p:nvSpPr>
          <p:cNvPr id="9" name="object 9"/>
          <p:cNvSpPr txBox="1"/>
          <p:nvPr/>
        </p:nvSpPr>
        <p:spPr>
          <a:xfrm>
            <a:off x="2107299" y="4235302"/>
            <a:ext cx="4697095" cy="605294"/>
          </a:xfrm>
          <a:prstGeom prst="rect">
            <a:avLst/>
          </a:prstGeom>
        </p:spPr>
        <p:txBody>
          <a:bodyPr vert="horz" wrap="square" lIns="0" tIns="12700" rIns="0" bIns="0" rtlCol="0">
            <a:spAutoFit/>
          </a:bodyPr>
          <a:lstStyle/>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lang="en-GB" sz="900" dirty="0">
              <a:latin typeface="Quicksand" pitchFamily="2" charset="0"/>
              <a:cs typeface="Tahoma"/>
            </a:endParaRPr>
          </a:p>
          <a:p>
            <a:pPr marL="12700">
              <a:lnSpc>
                <a:spcPct val="100000"/>
              </a:lnSpc>
              <a:spcBef>
                <a:spcPts val="100"/>
              </a:spcBef>
            </a:pPr>
            <a:endParaRPr sz="900" dirty="0">
              <a:latin typeface="Quicksand" pitchFamily="2" charset="0"/>
              <a:cs typeface="Tahoma"/>
            </a:endParaRPr>
          </a:p>
        </p:txBody>
      </p:sp>
      <p:sp>
        <p:nvSpPr>
          <p:cNvPr id="12" name="Rectangle 1">
            <a:extLst>
              <a:ext uri="{FF2B5EF4-FFF2-40B4-BE49-F238E27FC236}">
                <a16:creationId xmlns:a16="http://schemas.microsoft.com/office/drawing/2014/main" id="{FC7ECB11-9F09-4AE3-9024-447B30AC591A}"/>
              </a:ext>
            </a:extLst>
          </p:cNvPr>
          <p:cNvSpPr>
            <a:spLocks noChangeArrowheads="1"/>
          </p:cNvSpPr>
          <p:nvPr/>
        </p:nvSpPr>
        <p:spPr bwMode="auto">
          <a:xfrm>
            <a:off x="2806700" y="4202113"/>
            <a:ext cx="755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44776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64339" y="9545302"/>
            <a:ext cx="86360" cy="151323"/>
          </a:xfrm>
          <a:prstGeom prst="rect">
            <a:avLst/>
          </a:prstGeom>
        </p:spPr>
        <p:txBody>
          <a:bodyPr vert="horz" wrap="square" lIns="0" tIns="12700" rIns="0" bIns="0" rtlCol="0">
            <a:spAutoFit/>
          </a:bodyPr>
          <a:lstStyle/>
          <a:p>
            <a:pPr marL="12700">
              <a:lnSpc>
                <a:spcPct val="100000"/>
              </a:lnSpc>
              <a:spcBef>
                <a:spcPts val="100"/>
              </a:spcBef>
            </a:pPr>
            <a:r>
              <a:rPr lang="en-GB" sz="900" spc="-15" dirty="0">
                <a:solidFill>
                  <a:srgbClr val="231F20"/>
                </a:solidFill>
                <a:latin typeface="Quicksand" pitchFamily="2" charset="0"/>
                <a:cs typeface="Tahoma"/>
              </a:rPr>
              <a:t>9</a:t>
            </a:r>
            <a:endParaRPr sz="900" dirty="0">
              <a:latin typeface="Quicksand" pitchFamily="2" charset="0"/>
              <a:cs typeface="Tahoma"/>
            </a:endParaRPr>
          </a:p>
        </p:txBody>
      </p:sp>
      <p:sp>
        <p:nvSpPr>
          <p:cNvPr id="3" name="object 3"/>
          <p:cNvSpPr/>
          <p:nvPr/>
        </p:nvSpPr>
        <p:spPr>
          <a:xfrm>
            <a:off x="6831000" y="9844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latin typeface="Quicksand" pitchFamily="2" charset="0"/>
            </a:endParaRPr>
          </a:p>
        </p:txBody>
      </p:sp>
      <p:sp>
        <p:nvSpPr>
          <p:cNvPr id="4" name="object 4"/>
          <p:cNvSpPr txBox="1"/>
          <p:nvPr/>
        </p:nvSpPr>
        <p:spPr>
          <a:xfrm>
            <a:off x="413017" y="315553"/>
            <a:ext cx="6637756" cy="197490"/>
          </a:xfrm>
          <a:prstGeom prst="rect">
            <a:avLst/>
          </a:prstGeom>
        </p:spPr>
        <p:txBody>
          <a:bodyPr vert="horz" wrap="square" lIns="0" tIns="12700" rIns="0" bIns="0" rtlCol="0">
            <a:spAutoFit/>
          </a:bodyPr>
          <a:lstStyle/>
          <a:p>
            <a:pPr marL="12700">
              <a:lnSpc>
                <a:spcPct val="100000"/>
              </a:lnSpc>
              <a:spcBef>
                <a:spcPts val="100"/>
              </a:spcBef>
            </a:pPr>
            <a:r>
              <a:rPr lang="en-GB" sz="1200" b="1" spc="-50" dirty="0">
                <a:solidFill>
                  <a:srgbClr val="26B293"/>
                </a:solidFill>
                <a:latin typeface="Quicksand" pitchFamily="2" charset="0"/>
                <a:cs typeface="Tahoma"/>
              </a:rPr>
              <a:t>Part B Continued</a:t>
            </a:r>
            <a:endParaRPr sz="1200" dirty="0">
              <a:latin typeface="Quicksand" pitchFamily="2" charset="0"/>
              <a:cs typeface="Tahoma"/>
            </a:endParaRPr>
          </a:p>
        </p:txBody>
      </p:sp>
      <p:sp>
        <p:nvSpPr>
          <p:cNvPr id="5" name="object 5"/>
          <p:cNvSpPr txBox="1"/>
          <p:nvPr/>
        </p:nvSpPr>
        <p:spPr>
          <a:xfrm>
            <a:off x="2819299" y="1602563"/>
            <a:ext cx="4301591" cy="884858"/>
          </a:xfrm>
          <a:prstGeom prst="rect">
            <a:avLst/>
          </a:prstGeom>
        </p:spPr>
        <p:txBody>
          <a:bodyPr vert="horz" wrap="square" lIns="0" tIns="12700" rIns="0" bIns="0" rtlCol="0">
            <a:spAutoFit/>
          </a:bodyPr>
          <a:lstStyle/>
          <a:p>
            <a:pPr marL="171450" lvl="0" indent="-171450">
              <a:buFont typeface="Arial" panose="020B0604020202020204" pitchFamily="34" charset="0"/>
              <a:buChar char="•"/>
            </a:pPr>
            <a:endParaRPr lang="en-US" sz="900" dirty="0">
              <a:latin typeface="Quicksand Medium" pitchFamily="2" charset="0"/>
            </a:endParaRPr>
          </a:p>
          <a:p>
            <a:pPr lvl="0"/>
            <a:endParaRPr lang="en-US" sz="900" dirty="0">
              <a:latin typeface="Quicksand Medium" pitchFamily="2" charset="0"/>
            </a:endParaRPr>
          </a:p>
          <a:p>
            <a:pPr lvl="0"/>
            <a:endParaRPr lang="en-GB" sz="900" dirty="0">
              <a:latin typeface="Quicksand Medium" pitchFamily="2" charset="0"/>
            </a:endParaRPr>
          </a:p>
          <a:p>
            <a:r>
              <a:rPr lang="en-US" sz="1200" dirty="0"/>
              <a:t> </a:t>
            </a:r>
            <a:endParaRPr lang="en-GB" sz="1200" dirty="0"/>
          </a:p>
          <a:p>
            <a:pPr marL="177165" indent="-165100">
              <a:lnSpc>
                <a:spcPct val="100000"/>
              </a:lnSpc>
              <a:spcBef>
                <a:spcPts val="785"/>
              </a:spcBef>
              <a:buChar char="•"/>
              <a:tabLst>
                <a:tab pos="177800" algn="l"/>
              </a:tabLst>
            </a:pPr>
            <a:endParaRPr sz="900" dirty="0">
              <a:latin typeface="Quicksand" pitchFamily="2" charset="0"/>
              <a:cs typeface="Tahoma"/>
            </a:endParaRPr>
          </a:p>
        </p:txBody>
      </p:sp>
      <p:pic>
        <p:nvPicPr>
          <p:cNvPr id="11" name="object 11"/>
          <p:cNvPicPr/>
          <p:nvPr/>
        </p:nvPicPr>
        <p:blipFill>
          <a:blip r:embed="rId2" cstate="print"/>
          <a:stretch>
            <a:fillRect/>
          </a:stretch>
        </p:blipFill>
        <p:spPr>
          <a:xfrm>
            <a:off x="0" y="8097025"/>
            <a:ext cx="6664972" cy="2594978"/>
          </a:xfrm>
          <a:prstGeom prst="rect">
            <a:avLst/>
          </a:prstGeom>
        </p:spPr>
      </p:pic>
      <p:sp>
        <p:nvSpPr>
          <p:cNvPr id="6" name="Rectangle 5">
            <a:extLst>
              <a:ext uri="{FF2B5EF4-FFF2-40B4-BE49-F238E27FC236}">
                <a16:creationId xmlns:a16="http://schemas.microsoft.com/office/drawing/2014/main" id="{7A9C824C-C8D7-4560-AC3C-5BC4A48E9610}"/>
              </a:ext>
            </a:extLst>
          </p:cNvPr>
          <p:cNvSpPr/>
          <p:nvPr/>
        </p:nvSpPr>
        <p:spPr>
          <a:xfrm>
            <a:off x="346075" y="1108026"/>
            <a:ext cx="6771640" cy="466859"/>
          </a:xfrm>
          <a:prstGeom prst="rect">
            <a:avLst/>
          </a:prstGeom>
        </p:spPr>
        <p:txBody>
          <a:bodyPr wrap="square">
            <a:spAutoFit/>
          </a:bodyPr>
          <a:lstStyle/>
          <a:p>
            <a:pPr marL="342900" lvl="0" indent="-342900">
              <a:lnSpc>
                <a:spcPct val="115000"/>
              </a:lnSpc>
              <a:spcAft>
                <a:spcPts val="0"/>
              </a:spcAft>
              <a:buFont typeface="Arial" panose="020B0604020202020204" pitchFamily="34" charset="0"/>
              <a:buChar char="•"/>
              <a:tabLst>
                <a:tab pos="90170" algn="l"/>
                <a:tab pos="6301105" algn="l"/>
              </a:tabLst>
            </a:pPr>
            <a:endParaRPr lang="en-GB" sz="1100" dirty="0">
              <a:latin typeface="Quicksand Medium" pitchFamily="2"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tabLst>
                <a:tab pos="457200" algn="l"/>
              </a:tabLst>
            </a:pPr>
            <a:endParaRPr lang="en-GB" sz="1100" dirty="0">
              <a:effectLst/>
              <a:latin typeface="Quicksand Medium" pitchFamily="2"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7FF8962-A768-4C1A-9B77-2E9C4B7C8607}"/>
              </a:ext>
            </a:extLst>
          </p:cNvPr>
          <p:cNvSpPr/>
          <p:nvPr/>
        </p:nvSpPr>
        <p:spPr>
          <a:xfrm>
            <a:off x="330734" y="526882"/>
            <a:ext cx="6879691" cy="8048357"/>
          </a:xfrm>
          <a:prstGeom prst="rect">
            <a:avLst/>
          </a:prstGeom>
        </p:spPr>
        <p:txBody>
          <a:bodyPr wrap="square">
            <a:spAutoFit/>
          </a:bodyPr>
          <a:lstStyle/>
          <a:p>
            <a:r>
              <a:rPr lang="en-GB" sz="1100" dirty="0">
                <a:latin typeface="Quicksand Medium" pitchFamily="2" charset="0"/>
              </a:rPr>
              <a:t>Essential</a:t>
            </a:r>
          </a:p>
          <a:p>
            <a:pPr marL="361950" indent="-361950"/>
            <a:r>
              <a:rPr lang="en-GB" sz="1100" dirty="0">
                <a:latin typeface="Quicksand Medium" pitchFamily="2" charset="0"/>
              </a:rPr>
              <a:t>2	Ability to think and act strategically with sensitivity to organisational and wider political priorities to deliver high quality outcomes.</a:t>
            </a:r>
          </a:p>
          <a:p>
            <a:pPr marL="361950" indent="-361950"/>
            <a:r>
              <a:rPr lang="en-GB" sz="1100" dirty="0">
                <a:latin typeface="Quicksand Medium" pitchFamily="2" charset="0"/>
              </a:rPr>
              <a:t>3	Ability to describe a vision for the development of the faculty  and to develop effective plans to implement that vision.</a:t>
            </a:r>
          </a:p>
          <a:p>
            <a:pPr marL="361950" indent="-361950"/>
            <a:r>
              <a:rPr lang="en-GB" sz="1100" dirty="0">
                <a:latin typeface="Quicksand Medium" pitchFamily="2" charset="0"/>
              </a:rPr>
              <a:t>4	Ability to work effectively with a wide range of people, e.g. colleagues, pupils, governor, parents/guardians, other professionals and the wider community.</a:t>
            </a:r>
          </a:p>
          <a:p>
            <a:pPr marL="361950" indent="-361950"/>
            <a:r>
              <a:rPr lang="en-GB" sz="1100" dirty="0">
                <a:latin typeface="Quicksand Medium" pitchFamily="2" charset="0"/>
              </a:rPr>
              <a:t>5	Knowledge of key education legislation and current issues.</a:t>
            </a:r>
          </a:p>
          <a:p>
            <a:pPr marL="361950" indent="-361950"/>
            <a:r>
              <a:rPr lang="en-GB" sz="1100" dirty="0">
                <a:latin typeface="Quicksand Medium" pitchFamily="2" charset="0"/>
              </a:rPr>
              <a:t>6	Ability to present views and opinions in discussion which contribute to positive outcomes including the ability to challenge, give feedback and accept feedback constructively.</a:t>
            </a:r>
          </a:p>
          <a:p>
            <a:pPr marL="361950" indent="-361950"/>
            <a:r>
              <a:rPr lang="en-GB" sz="1100" dirty="0">
                <a:latin typeface="Quicksand Medium" pitchFamily="2" charset="0"/>
              </a:rPr>
              <a:t>7	Ability to demonstrate high expectations and to </a:t>
            </a:r>
            <a:r>
              <a:rPr lang="en-GB" sz="1100" dirty="0" err="1">
                <a:latin typeface="Quicksand Medium" pitchFamily="2" charset="0"/>
              </a:rPr>
              <a:t>instill</a:t>
            </a:r>
            <a:r>
              <a:rPr lang="en-GB" sz="1100" dirty="0">
                <a:latin typeface="Quicksand Medium" pitchFamily="2" charset="0"/>
              </a:rPr>
              <a:t> these in others.</a:t>
            </a:r>
          </a:p>
          <a:p>
            <a:pPr marL="361950" indent="-361950"/>
            <a:r>
              <a:rPr lang="en-GB" sz="1100" dirty="0">
                <a:latin typeface="Quicksand Medium" pitchFamily="2" charset="0"/>
              </a:rPr>
              <a:t>8	Appropriate behaviour and attitude towards safeguarding and promoting the welfare of children and young people.</a:t>
            </a:r>
          </a:p>
          <a:p>
            <a:pPr marL="361950" indent="-361950"/>
            <a:r>
              <a:rPr lang="en-GB" sz="1100" dirty="0">
                <a:latin typeface="Quicksand Medium" pitchFamily="2" charset="0"/>
              </a:rPr>
              <a:t>9	Ability and flexibility to take an active part in extra curricular provision.</a:t>
            </a:r>
          </a:p>
          <a:p>
            <a:pPr marL="361950" indent="-361950"/>
            <a:r>
              <a:rPr lang="en-GB" sz="1100" dirty="0">
                <a:latin typeface="Quicksand Medium" pitchFamily="2" charset="0"/>
              </a:rPr>
              <a:t>10	No disclosure about criminal convictions or safeguarding concern that makes applicant unsuitable for this post.</a:t>
            </a:r>
          </a:p>
          <a:p>
            <a:pPr marL="361950" indent="-361950"/>
            <a:r>
              <a:rPr lang="en-GB" sz="1100" dirty="0">
                <a:latin typeface="Quicksand Medium" pitchFamily="2" charset="0"/>
              </a:rPr>
              <a:t>11	Committed to working with young people and contributing to trust ethos.</a:t>
            </a:r>
          </a:p>
          <a:p>
            <a:endParaRPr lang="en-GB" sz="1100" dirty="0">
              <a:latin typeface="Quicksand Medium" pitchFamily="2" charset="0"/>
            </a:endParaRPr>
          </a:p>
          <a:p>
            <a:r>
              <a:rPr lang="en-GB" sz="1100" b="1" spc="-50" dirty="0">
                <a:solidFill>
                  <a:srgbClr val="26B293"/>
                </a:solidFill>
                <a:latin typeface="Quicksand" pitchFamily="2" charset="0"/>
                <a:cs typeface="Tahoma"/>
              </a:rPr>
              <a:t>Assessment/Selection Methods </a:t>
            </a:r>
            <a:endParaRPr lang="en-GB" sz="1100" dirty="0">
              <a:latin typeface="Quicksand" pitchFamily="2" charset="0"/>
              <a:cs typeface="Tahoma"/>
            </a:endParaRPr>
          </a:p>
          <a:p>
            <a:r>
              <a:rPr lang="en-GB" sz="1100" dirty="0">
                <a:latin typeface="Quicksand Medium" pitchFamily="2" charset="0"/>
              </a:rPr>
              <a:t>Lesson observation</a:t>
            </a:r>
          </a:p>
          <a:p>
            <a:r>
              <a:rPr lang="en-GB" sz="1100" dirty="0">
                <a:latin typeface="Quicksand Medium" pitchFamily="2" charset="0"/>
              </a:rPr>
              <a:t>Task/s</a:t>
            </a:r>
          </a:p>
          <a:p>
            <a:endParaRPr lang="en-GB" sz="1100" dirty="0">
              <a:latin typeface="Quicksand Medium" pitchFamily="2" charset="0"/>
            </a:endParaRPr>
          </a:p>
          <a:p>
            <a:r>
              <a:rPr lang="en-GB" sz="1100" b="1" spc="-50" dirty="0">
                <a:solidFill>
                  <a:srgbClr val="26B293"/>
                </a:solidFill>
                <a:latin typeface="Quicksand" pitchFamily="2" charset="0"/>
                <a:cs typeface="Tahoma"/>
              </a:rPr>
              <a:t>Part C:  Additional Requirements </a:t>
            </a:r>
          </a:p>
          <a:p>
            <a:r>
              <a:rPr lang="en-GB" sz="1100" dirty="0">
                <a:latin typeface="Quicksand Medium" pitchFamily="2" charset="0"/>
              </a:rPr>
              <a:t>The following criteria must be judged as satisfactory when pre-employment checks are completed:</a:t>
            </a:r>
          </a:p>
          <a:p>
            <a:pPr marL="361950" indent="-361950"/>
            <a:r>
              <a:rPr lang="en-GB" sz="1100" dirty="0">
                <a:latin typeface="Quicksand Medium" pitchFamily="2" charset="0"/>
              </a:rPr>
              <a:t>1	Enhanced Certificate of Disclosure from the Disclosure and Barring Service*</a:t>
            </a:r>
          </a:p>
          <a:p>
            <a:pPr marL="361950" indent="-361950"/>
            <a:r>
              <a:rPr lang="en-GB" sz="1100" dirty="0">
                <a:latin typeface="Quicksand Medium" pitchFamily="2" charset="0"/>
              </a:rPr>
              <a:t>2	Additional criminal record checks if applicant has lived outside the UK</a:t>
            </a:r>
          </a:p>
          <a:p>
            <a:pPr marL="361950" indent="-361950"/>
            <a:r>
              <a:rPr lang="en-GB" sz="1100" dirty="0">
                <a:latin typeface="Quicksand Medium" pitchFamily="2" charset="0"/>
              </a:rPr>
              <a:t>3	Children’s Barred List Check*</a:t>
            </a:r>
          </a:p>
          <a:p>
            <a:pPr marL="361950" indent="-361950"/>
            <a:r>
              <a:rPr lang="en-GB" sz="1100" dirty="0">
                <a:latin typeface="Quicksand Medium" pitchFamily="2" charset="0"/>
              </a:rPr>
              <a:t>4	DfE Prohibition List Check including GTCE Check</a:t>
            </a:r>
          </a:p>
          <a:p>
            <a:pPr marL="361950" indent="-361950"/>
            <a:r>
              <a:rPr lang="en-GB" sz="1100" dirty="0">
                <a:latin typeface="Quicksand Medium" pitchFamily="2" charset="0"/>
              </a:rPr>
              <a:t>5	Confirmation of Qualifications and Qualified Teacher Status, including confirmation of professional status from relevant professional regulatory body for teachers who have worked overseas.</a:t>
            </a:r>
          </a:p>
          <a:p>
            <a:pPr marL="361950" indent="-361950"/>
            <a:r>
              <a:rPr lang="en-GB" sz="1100" dirty="0">
                <a:latin typeface="Quicksand Medium" pitchFamily="2" charset="0"/>
              </a:rPr>
              <a:t>6	Medical clearance</a:t>
            </a:r>
          </a:p>
          <a:p>
            <a:pPr marL="361950" indent="-361950"/>
            <a:r>
              <a:rPr lang="en-GB" sz="1100" dirty="0">
                <a:latin typeface="Quicksand Medium" pitchFamily="2" charset="0"/>
              </a:rPr>
              <a:t>7	A minimum of two satisfactory references from current and previous employers (or education establishment if applicant not in employment). </a:t>
            </a:r>
          </a:p>
          <a:p>
            <a:pPr marL="361950" indent="-361950"/>
            <a:r>
              <a:rPr lang="en-GB" sz="1100" dirty="0">
                <a:latin typeface="Quicksand Medium" pitchFamily="2" charset="0"/>
              </a:rPr>
              <a:t>8	A Section 128 Education and Skills Act Prohibition from Management list check.</a:t>
            </a:r>
          </a:p>
          <a:p>
            <a:endParaRPr lang="en-GB" sz="1100" dirty="0">
              <a:latin typeface="Quicksand Medium" pitchFamily="2" charset="0"/>
            </a:endParaRPr>
          </a:p>
          <a:p>
            <a:r>
              <a:rPr lang="en-GB" sz="1100" dirty="0">
                <a:latin typeface="Quicksand Medium" pitchFamily="2" charset="0"/>
              </a:rPr>
              <a:t>*All posts involving direct contact with vulnerable children are exempt from the Rehabilitation of Offenders Act 1974.  The amendments to the Exceptions Order 1975 (2013 and 2020) provide that certain spent convictions and cautions are ‘protected’.  These are not subject to disclosure to employers and cannot be taken into account.  Guidance and criteria on the filtering of these cautions and convictions can be found on the Ministry of Justice website (www.gov.uk/government/publications/new-guidance-on-the-rehabilitation-of-offenders-act-1974).  This post is classed as being in ‘Regulated Activity’ as defined in Keeping Children Safe in Education 2021, therefore in addition to the DBS check, a check of the Children’s Barred List will also be conducted as part of the pre-employment screening process.</a:t>
            </a:r>
          </a:p>
          <a:p>
            <a:endParaRPr lang="en-GB" sz="1100" dirty="0">
              <a:latin typeface="Quicksand Medium" pitchFamily="2" charset="0"/>
            </a:endParaRPr>
          </a:p>
        </p:txBody>
      </p:sp>
    </p:spTree>
    <p:extLst>
      <p:ext uri="{BB962C8B-B14F-4D97-AF65-F5344CB8AC3E}">
        <p14:creationId xmlns:p14="http://schemas.microsoft.com/office/powerpoint/2010/main" val="365650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0379" y="9576003"/>
            <a:ext cx="104775" cy="142875"/>
          </a:xfrm>
          <a:prstGeom prst="rect">
            <a:avLst/>
          </a:prstGeom>
        </p:spPr>
        <p:txBody>
          <a:bodyPr vert="horz" wrap="square" lIns="0" tIns="0" rIns="0" bIns="0" rtlCol="0">
            <a:spAutoFit/>
          </a:bodyPr>
          <a:lstStyle/>
          <a:p>
            <a:pPr>
              <a:lnSpc>
                <a:spcPct val="100000"/>
              </a:lnSpc>
            </a:pPr>
            <a:r>
              <a:rPr sz="900" spc="-110" dirty="0">
                <a:solidFill>
                  <a:srgbClr val="231F20"/>
                </a:solidFill>
                <a:latin typeface="Tahoma"/>
                <a:cs typeface="Tahoma"/>
              </a:rPr>
              <a:t>12</a:t>
            </a:r>
            <a:endParaRPr sz="900">
              <a:latin typeface="Tahoma"/>
              <a:cs typeface="Tahoma"/>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575999" y="9862415"/>
              <a:ext cx="153035" cy="0"/>
            </a:xfrm>
            <a:custGeom>
              <a:avLst/>
              <a:gdLst/>
              <a:ahLst/>
              <a:cxnLst/>
              <a:rect l="l" t="t" r="r" b="b"/>
              <a:pathLst>
                <a:path w="153034">
                  <a:moveTo>
                    <a:pt x="0" y="0"/>
                  </a:moveTo>
                  <a:lnTo>
                    <a:pt x="152996" y="0"/>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7559992" cy="10692003"/>
            </a:xfrm>
            <a:prstGeom prst="rect">
              <a:avLst/>
            </a:prstGeom>
          </p:spPr>
        </p:pic>
        <p:pic>
          <p:nvPicPr>
            <p:cNvPr id="6" name="object 6"/>
            <p:cNvPicPr/>
            <p:nvPr/>
          </p:nvPicPr>
          <p:blipFill>
            <a:blip r:embed="rId3" cstate="print"/>
            <a:stretch>
              <a:fillRect/>
            </a:stretch>
          </p:blipFill>
          <p:spPr>
            <a:xfrm>
              <a:off x="0" y="7075818"/>
              <a:ext cx="7559992" cy="3603586"/>
            </a:xfrm>
            <a:prstGeom prst="rect">
              <a:avLst/>
            </a:prstGeom>
          </p:spPr>
        </p:pic>
      </p:grpSp>
      <p:sp>
        <p:nvSpPr>
          <p:cNvPr id="7" name="object 7"/>
          <p:cNvSpPr txBox="1"/>
          <p:nvPr/>
        </p:nvSpPr>
        <p:spPr>
          <a:xfrm>
            <a:off x="5073650" y="469900"/>
            <a:ext cx="1828800" cy="2771143"/>
          </a:xfrm>
          <a:prstGeom prst="rect">
            <a:avLst/>
          </a:prstGeom>
        </p:spPr>
        <p:txBody>
          <a:bodyPr vert="horz" wrap="square" lIns="0" tIns="12700" rIns="0" bIns="0" rtlCol="0">
            <a:spAutoFit/>
          </a:bodyPr>
          <a:lstStyle/>
          <a:p>
            <a:pPr marL="12700">
              <a:lnSpc>
                <a:spcPct val="100000"/>
              </a:lnSpc>
              <a:spcBef>
                <a:spcPts val="100"/>
              </a:spcBef>
            </a:pPr>
            <a:r>
              <a:rPr sz="1400" b="1" spc="-60" dirty="0">
                <a:solidFill>
                  <a:srgbClr val="FFFFFF"/>
                </a:solidFill>
                <a:latin typeface="Quicksand" pitchFamily="2" charset="0"/>
                <a:cs typeface="Tahoma"/>
              </a:rPr>
              <a:t>A-</a:t>
            </a:r>
            <a:r>
              <a:rPr sz="1400" b="1" dirty="0">
                <a:solidFill>
                  <a:srgbClr val="FFFFFF"/>
                </a:solidFill>
                <a:latin typeface="Quicksand" pitchFamily="2" charset="0"/>
                <a:cs typeface="Tahoma"/>
              </a:rPr>
              <a:t>Level</a:t>
            </a:r>
            <a:r>
              <a:rPr sz="1400" b="1" spc="-50" dirty="0">
                <a:solidFill>
                  <a:srgbClr val="FFFFFF"/>
                </a:solidFill>
                <a:latin typeface="Quicksand" pitchFamily="2" charset="0"/>
                <a:cs typeface="Tahoma"/>
              </a:rPr>
              <a:t> </a:t>
            </a:r>
            <a:r>
              <a:rPr sz="1400" b="1" spc="-25" dirty="0">
                <a:solidFill>
                  <a:srgbClr val="FFFFFF"/>
                </a:solidFill>
                <a:latin typeface="Quicksand" pitchFamily="2" charset="0"/>
                <a:cs typeface="Tahoma"/>
              </a:rPr>
              <a:t>Results</a:t>
            </a:r>
            <a:r>
              <a:rPr sz="1400" b="1" spc="-45" dirty="0">
                <a:solidFill>
                  <a:srgbClr val="FFFFFF"/>
                </a:solidFill>
                <a:latin typeface="Quicksand" pitchFamily="2" charset="0"/>
                <a:cs typeface="Tahoma"/>
              </a:rPr>
              <a:t> </a:t>
            </a:r>
            <a:r>
              <a:rPr sz="1400" b="1" spc="-25" dirty="0">
                <a:solidFill>
                  <a:srgbClr val="FFFFFF"/>
                </a:solidFill>
                <a:latin typeface="Quicksand" pitchFamily="2" charset="0"/>
                <a:cs typeface="Tahoma"/>
              </a:rPr>
              <a:t>Day</a:t>
            </a:r>
            <a:endParaRPr sz="1400" dirty="0">
              <a:latin typeface="Quicksand" pitchFamily="2" charset="0"/>
              <a:cs typeface="Tahoma"/>
            </a:endParaRPr>
          </a:p>
          <a:p>
            <a:pPr marL="12700" marR="5080">
              <a:lnSpc>
                <a:spcPct val="121200"/>
              </a:lnSpc>
              <a:spcBef>
                <a:spcPts val="790"/>
              </a:spcBef>
            </a:pPr>
            <a:r>
              <a:rPr lang="en-GB" sz="1100" dirty="0">
                <a:solidFill>
                  <a:schemeClr val="bg1"/>
                </a:solidFill>
                <a:effectLst/>
                <a:latin typeface="Quicksand" pitchFamily="2" charset="0"/>
                <a:ea typeface="Times New Roman" panose="02020603050405020304" pitchFamily="18" charset="0"/>
                <a:cs typeface="Aptos" panose="020B0004020202020204" pitchFamily="34" charset="0"/>
              </a:rPr>
              <a:t>An increasing number of students spend 7 years at Kenton, going onto a variety of destinations at the end of Year 13. This year we were delighted that students have gone on to study Medicine at Cambridge and History and Physics at Durham as well as Film &amp; TV at the University of Bristol.</a:t>
            </a:r>
            <a:endParaRPr lang="en-GB" sz="1100" dirty="0">
              <a:solidFill>
                <a:schemeClr val="bg1"/>
              </a:solidFill>
              <a:latin typeface="Quicksand" pitchFamily="2" charset="0"/>
              <a:cs typeface="Tahom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81ED0BD2BF24B975D4B4B98FFB527" ma:contentTypeVersion="16" ma:contentTypeDescription="Create a new document." ma:contentTypeScope="" ma:versionID="02931cb8c68acf433ca8b1d4e919b56e">
  <xsd:schema xmlns:xsd="http://www.w3.org/2001/XMLSchema" xmlns:xs="http://www.w3.org/2001/XMLSchema" xmlns:p="http://schemas.microsoft.com/office/2006/metadata/properties" xmlns:ns2="319a96aa-c145-467a-a207-819e88b20b7e" xmlns:ns3="0fc9635f-6851-4d44-a561-d47b4ffe4564" targetNamespace="http://schemas.microsoft.com/office/2006/metadata/properties" ma:root="true" ma:fieldsID="bd861f4045da29ef41070a371a85696a" ns2:_="" ns3:_="">
    <xsd:import namespace="319a96aa-c145-467a-a207-819e88b20b7e"/>
    <xsd:import namespace="0fc9635f-6851-4d44-a561-d47b4ffe45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9a96aa-c145-467a-a207-819e88b20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3375ba-6cdf-4e6c-b07a-8eca64448f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c9635f-6851-4d44-a561-d47b4ffe456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d0589d9-413b-412a-b1e2-d8375f910e63}" ma:internalName="TaxCatchAll" ma:showField="CatchAllData" ma:web="0fc9635f-6851-4d44-a561-d47b4ffe45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17C1C6-C358-43F7-9FC4-FA37F6462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9a96aa-c145-467a-a207-819e88b20b7e"/>
    <ds:schemaRef ds:uri="0fc9635f-6851-4d44-a561-d47b4ffe45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0608AD-F315-4E9A-BE5C-C61DA4B447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743</TotalTime>
  <Words>2944</Words>
  <Application>Microsoft Office PowerPoint</Application>
  <PresentationFormat>Custom</PresentationFormat>
  <Paragraphs>219</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Quicksand</vt:lpstr>
      <vt:lpstr>Quicksand Medium</vt:lpstr>
      <vt:lpstr>Tahoma</vt:lpstr>
      <vt:lpstr>Office Theme</vt:lpstr>
      <vt:lpstr>Head of Faculty of Visual and Performing Arts </vt:lpstr>
      <vt:lpstr>PowerPoint Presentation</vt:lpstr>
      <vt:lpstr>INTRODUCTION From the Principal r From the </vt:lpstr>
      <vt:lpstr>Head of Faculty of Visual and Performing Arts  Job Description</vt:lpstr>
      <vt:lpstr>PowerPoint Presentation</vt:lpstr>
      <vt:lpstr>PowerPoint Presentation</vt:lpstr>
      <vt:lpstr>Head of Faculty of Visual and Performing Arts</vt:lpstr>
      <vt:lpstr>PowerPoint Presentation</vt:lpstr>
      <vt:lpstr>PowerPoint Presentation</vt:lpstr>
      <vt:lpstr>About Kenton School</vt:lpstr>
      <vt:lpstr>PowerPoint Presentation</vt:lpstr>
      <vt:lpstr>Additional Information for Applicants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ASSOCIATE PRINCIPAL</dc:title>
  <dc:creator>J. Jackowiak</dc:creator>
  <cp:lastModifiedBy>L. Bowman</cp:lastModifiedBy>
  <cp:revision>55</cp:revision>
  <dcterms:created xsi:type="dcterms:W3CDTF">2022-09-27T11:21:03Z</dcterms:created>
  <dcterms:modified xsi:type="dcterms:W3CDTF">2024-09-12T10:49:11Z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2022-09-22T00:00:00Z</vt:filetime>
  </property>
  <property fmtid="{D5CDD505-2E9C-101B-9397-08002B2CF9AE}" pid="3" name="Creator">
    <vt:lpwstr>Adobe InDesign 17.4 (Macintosh)</vt:lpwstr>
  </property>
  <property fmtid="{D5CDD505-2E9C-101B-9397-08002B2CF9AE}" pid="4" name="LastSaved">
    <vt:filetime>2022-09-27T00:00:00Z</vt:filetime>
  </property>
  <property fmtid="{D5CDD505-2E9C-101B-9397-08002B2CF9AE}" pid="5" name="Producer">
    <vt:lpwstr>Adobe PDF Library 16.0.7</vt:lpwstr>
  </property>
</Properties>
</file>